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2"/>
  </p:notesMasterIdLst>
  <p:handoutMasterIdLst>
    <p:handoutMasterId r:id="rId23"/>
  </p:handoutMasterIdLst>
  <p:sldIdLst>
    <p:sldId id="256" r:id="rId5"/>
    <p:sldId id="266" r:id="rId6"/>
    <p:sldId id="271" r:id="rId7"/>
    <p:sldId id="285" r:id="rId8"/>
    <p:sldId id="294" r:id="rId9"/>
    <p:sldId id="293" r:id="rId10"/>
    <p:sldId id="273" r:id="rId11"/>
    <p:sldId id="259" r:id="rId12"/>
    <p:sldId id="274" r:id="rId13"/>
    <p:sldId id="275" r:id="rId14"/>
    <p:sldId id="296" r:id="rId15"/>
    <p:sldId id="276" r:id="rId16"/>
    <p:sldId id="295" r:id="rId17"/>
    <p:sldId id="286" r:id="rId18"/>
    <p:sldId id="268" r:id="rId19"/>
    <p:sldId id="267" r:id="rId20"/>
    <p:sldId id="26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212641"/>
            <a:ext cx="7773293" cy="1470049"/>
          </a:xfrm>
        </p:spPr>
        <p:txBody>
          <a:bodyPr/>
          <a:lstStyle/>
          <a:p>
            <a:pPr algn="ctr"/>
            <a:r>
              <a:rPr lang="en-US" dirty="0" smtClean="0"/>
              <a:t>Bowling</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Bowling</a:t>
            </a:r>
            <a:r>
              <a:rPr lang="en-US" dirty="0" smtClean="0"/>
              <a:t> </a:t>
            </a:r>
            <a:r>
              <a:rPr lang="en-US" dirty="0" smtClean="0"/>
              <a:t>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5.	In doubles bowling, a team should consist of bowlers with similar ages and genders. If an area must submit a coed team in doubles bowling, the following guidelines apply: </a:t>
            </a:r>
          </a:p>
          <a:p>
            <a:pPr marL="342900" indent="-342900">
              <a:buFont typeface="Arial" panose="020B0604020202020204" pitchFamily="34" charset="0"/>
              <a:buChar char="•"/>
            </a:pPr>
            <a:r>
              <a:rPr lang="en-US" sz="2000" dirty="0"/>
              <a:t>I.	The team will bowl in the oldest member’s age group regardless of gender. </a:t>
            </a:r>
          </a:p>
          <a:p>
            <a:pPr marL="342900" indent="-342900">
              <a:buFont typeface="Arial" panose="020B0604020202020204" pitchFamily="34" charset="0"/>
              <a:buChar char="•"/>
            </a:pPr>
            <a:r>
              <a:rPr lang="en-US" sz="2000" dirty="0"/>
              <a:t>II.	The team will bowl in the male division if any member of the team is male. </a:t>
            </a:r>
          </a:p>
          <a:p>
            <a:pPr marL="342900" indent="-342900">
              <a:buFont typeface="Arial" panose="020B0604020202020204" pitchFamily="34" charset="0"/>
              <a:buChar char="•"/>
            </a:pPr>
            <a:r>
              <a:rPr lang="en-US" sz="2000" dirty="0"/>
              <a:t>III.	Doubles Bowlers, if one member is a ramp bowler both athletes need to register in the ramp event. </a:t>
            </a:r>
          </a:p>
          <a:p>
            <a:pPr marL="342900" indent="-342900">
              <a:buFont typeface="Arial" panose="020B0604020202020204" pitchFamily="34" charset="0"/>
              <a:buChar char="•"/>
            </a:pPr>
            <a:r>
              <a:rPr lang="en-US" sz="2000" dirty="0"/>
              <a:t>6.	Areas may have a pool (group) of alternates that may be interchangeable in their own area for more than one team.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6000" dirty="0" smtClean="0"/>
              <a:t>Doubles and Team Bowling</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11</a:t>
            </a:fld>
            <a:endParaRPr lang="en-US" dirty="0">
              <a:latin typeface="Ubuntu"/>
              <a:cs typeface="Ubuntu"/>
            </a:endParaRPr>
          </a:p>
        </p:txBody>
      </p:sp>
    </p:spTree>
    <p:extLst>
      <p:ext uri="{BB962C8B-B14F-4D97-AF65-F5344CB8AC3E}">
        <p14:creationId xmlns:p14="http://schemas.microsoft.com/office/powerpoint/2010/main" val="231494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Doubles and Team Bowling</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Competition will be offered for all male and female doubles and teams. Male and female competition will be separate. All events will consist of two (2) games if time allows. </a:t>
            </a:r>
          </a:p>
          <a:p>
            <a:pPr marL="342900" indent="-342900">
              <a:buFont typeface="Arial" panose="020B0604020202020204" pitchFamily="34" charset="0"/>
              <a:buChar char="•"/>
            </a:pPr>
            <a:r>
              <a:rPr lang="en-US" sz="1600" dirty="0"/>
              <a:t>2.	Doubles bowling involves a two-member team. Team bowling involves a four-member team. </a:t>
            </a:r>
          </a:p>
          <a:p>
            <a:pPr marL="342900" indent="-342900">
              <a:buFont typeface="Arial" panose="020B0604020202020204" pitchFamily="34" charset="0"/>
              <a:buChar char="•"/>
            </a:pPr>
            <a:r>
              <a:rPr lang="en-US" sz="1600" dirty="0"/>
              <a:t>3.	The participation of a male athlete in either doubles or team bowling places the team in the male division. (Example: If one male athlete/one female athlete comprises a doubles team, the team must bowl in the male division). </a:t>
            </a:r>
          </a:p>
          <a:p>
            <a:pPr marL="342900" indent="-342900">
              <a:buFont typeface="Arial" panose="020B0604020202020204" pitchFamily="34" charset="0"/>
              <a:buChar char="•"/>
            </a:pPr>
            <a:r>
              <a:rPr lang="en-US" sz="1600" dirty="0"/>
              <a:t>4.	The doubles handicap is based on 80% of the difference in the team average and 400 scratch. The team handicap is based on 80% of the difference in the team average and 800 scratch. (Example: John and Jim are a doubles team. John has an average of 83 and Jim has an average of 101 that makes their team average 184. The difference between 400 and 184 is 216. 80% of 216 is 173 (rounding up 172.8). This means John and Jim's handicap is 173.)</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77845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Doubles and Team </a:t>
            </a:r>
            <a:r>
              <a:rPr lang="en-US" dirty="0" smtClean="0"/>
              <a:t>Bowling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5.	Final doubles and team series scores will be determined by adding the actual pin fall and the doubles and team handicap.</a:t>
            </a:r>
          </a:p>
          <a:p>
            <a:pPr marL="342900" indent="-342900">
              <a:buFont typeface="Arial" panose="020B0604020202020204" pitchFamily="34" charset="0"/>
              <a:buChar char="•"/>
            </a:pPr>
            <a:r>
              <a:rPr lang="en-US" sz="1600" dirty="0"/>
              <a:t>6.	All potential bowlers must be registered in pool of alternates. If an alternate bowler is utilized, the team will bowl during the originally scheduled bowling time no matter what the age and gender of the new bowler. Combining ages and/or genders should not be a problem since handicaps are utilized.</a:t>
            </a:r>
          </a:p>
          <a:p>
            <a:pPr marL="342900" indent="-342900">
              <a:buFont typeface="Arial" panose="020B0604020202020204" pitchFamily="34" charset="0"/>
              <a:buChar char="•"/>
            </a:pPr>
            <a:r>
              <a:rPr lang="en-US" sz="1600" dirty="0"/>
              <a:t>7.	In doubles and team bowling, a bowling team should be made up of similar age and gender. If an area must submit a coed team, that team will bowl in the male division. If an area must submit doubles or a team made of two age groups, the doubles or team will bowl together in the older bowler's age group and time frame. (Example: A 32-year-old female and a 27-year-old male comprises a doubles team. The team will bowl in the 30-99 year-old male division). If an alternate is utilized, the team remains in the same time slot and division.</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339891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Doubles and Team Bowling Cont.</a:t>
            </a:r>
            <a:endParaRPr lang="en-US" dirty="0"/>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sz="1800" dirty="0"/>
              <a:t>8.	Five age groups will be utilized 8-11, 12-15, 16- 21, 22-29 and 30+ (age groups may be combined based on registration numbers) </a:t>
            </a:r>
          </a:p>
          <a:p>
            <a:pPr marL="171450" indent="-171450">
              <a:buFont typeface="Arial" panose="020B0604020202020204" pitchFamily="34" charset="0"/>
              <a:buChar char="•"/>
            </a:pPr>
            <a:r>
              <a:rPr lang="en-US" sz="1800" dirty="0"/>
              <a:t>9.	Conflicts must be avoided between the singles, doubles and team times when entering your athletes. </a:t>
            </a:r>
          </a:p>
          <a:p>
            <a:pPr marL="171450" indent="-171450">
              <a:buFont typeface="Arial" panose="020B0604020202020204" pitchFamily="34" charset="0"/>
              <a:buChar char="•"/>
            </a:pPr>
            <a:r>
              <a:rPr lang="en-US" sz="1800" dirty="0"/>
              <a:t>10.	Bowlers may enter two of the three bowling events offered at the State Summer Games, although one of the two events must be singles. </a:t>
            </a:r>
          </a:p>
          <a:p>
            <a:pPr marL="171450" indent="-171450">
              <a:buFont typeface="Arial" panose="020B0604020202020204" pitchFamily="34" charset="0"/>
              <a:buChar char="•"/>
            </a:pPr>
            <a:r>
              <a:rPr lang="en-US" sz="1800" dirty="0"/>
              <a:t>11.	For State Events the average of 10 games is required at registration. </a:t>
            </a:r>
          </a:p>
          <a:p>
            <a:pPr marL="171450" indent="-171450">
              <a:buFont typeface="Arial" panose="020B0604020202020204" pitchFamily="34" charset="0"/>
              <a:buChar char="•"/>
            </a:pPr>
            <a:endParaRPr lang="en-US" sz="12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259675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323275"/>
            <a:ext cx="7902575" cy="1195388"/>
          </a:xfrm>
        </p:spPr>
        <p:txBody>
          <a:bodyPr/>
          <a:lstStyle/>
          <a:p>
            <a:pPr algn="ctr"/>
            <a:r>
              <a:rPr lang="en-US" dirty="0" smtClean="0"/>
              <a:t>Ramp Bowling</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15</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 Bowling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1.	All bowlers who utilize a ramp for bowling competition must register using appropriate ramp codes (BORAMP/BORMDB) or if there is a ramp bowling team (4 athletes = BOTEAM). </a:t>
            </a:r>
          </a:p>
          <a:p>
            <a:pPr>
              <a:buFont typeface="Arial" panose="020B0604020202020204" pitchFamily="34" charset="0"/>
              <a:buChar char="•"/>
            </a:pPr>
            <a:r>
              <a:rPr lang="en-US" sz="2000" dirty="0"/>
              <a:t>2.	With ramp doubles or team competition, both the partners need to be registered for ramp bowling.  All team members are not required to use the ramp. </a:t>
            </a:r>
          </a:p>
          <a:p>
            <a:pPr>
              <a:buFont typeface="Arial" panose="020B0604020202020204" pitchFamily="34" charset="0"/>
              <a:buChar char="•"/>
            </a:pPr>
            <a:r>
              <a:rPr lang="en-US" sz="2000" dirty="0"/>
              <a:t>3.	The ramp bowling doubles teams will be placed in the age category of the oldest bowler. If one team member is male, the team bowls in the male category. (Example: If one male athlete/one female athlete comprises a doubles team, the team must bowl in the male division). </a:t>
            </a:r>
          </a:p>
          <a:p>
            <a:pPr>
              <a:buFont typeface="Arial" panose="020B0604020202020204" pitchFamily="34" charset="0"/>
              <a:buChar char="•"/>
            </a:pPr>
            <a:endParaRPr lang="en-US" sz="1200" dirty="0" smtClean="0"/>
          </a:p>
        </p:txBody>
      </p:sp>
      <p:sp>
        <p:nvSpPr>
          <p:cNvPr id="4" name="Slide Number Placeholder 3"/>
          <p:cNvSpPr>
            <a:spLocks noGrp="1"/>
          </p:cNvSpPr>
          <p:nvPr>
            <p:ph type="sldNum" sz="quarter" idx="10"/>
          </p:nvPr>
        </p:nvSpPr>
        <p:spPr/>
        <p:txBody>
          <a:bodyPr/>
          <a:lstStyle/>
          <a:p>
            <a:fld id="{F4B88F72-1EA4-FE40-A5CA-BD0111E6622B}" type="slidenum">
              <a:rPr lang="en-US"/>
              <a:pPr/>
              <a:t>16</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4037" y="2354943"/>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17</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387350" lvl="1" indent="-342900">
              <a:spcBef>
                <a:spcPts val="844"/>
              </a:spcBef>
              <a:buFont typeface="Arial"/>
              <a:buChar char="•"/>
              <a:defRPr/>
            </a:pPr>
            <a:r>
              <a:rPr lang="en-US" dirty="0" smtClean="0"/>
              <a:t>Year-round</a:t>
            </a:r>
            <a:endParaRPr lang="en-US" dirty="0"/>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Summer </a:t>
            </a:r>
            <a:r>
              <a:rPr lang="en-US" dirty="0" smtClean="0"/>
              <a:t>Games</a:t>
            </a:r>
          </a:p>
          <a:p>
            <a:pPr marL="387350" lvl="1" indent="-342900">
              <a:spcBef>
                <a:spcPts val="844"/>
              </a:spcBef>
              <a:buFont typeface="Arial"/>
              <a:buChar char="•"/>
              <a:defRPr/>
            </a:pPr>
            <a:r>
              <a:rPr lang="en-US" dirty="0" smtClean="0"/>
              <a:t>State Unified Bowling</a:t>
            </a: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1.	Doubles and Team Bowling:  All Male, All Female</a:t>
            </a:r>
          </a:p>
          <a:p>
            <a:pPr marL="342900" indent="-342900">
              <a:buFont typeface="Arial" panose="020B0604020202020204" pitchFamily="34" charset="0"/>
              <a:buChar char="•"/>
            </a:pPr>
            <a:r>
              <a:rPr lang="en-US" dirty="0"/>
              <a:t>I.	Double -  2 man team</a:t>
            </a:r>
          </a:p>
          <a:p>
            <a:pPr marL="342900" indent="-342900">
              <a:buFont typeface="Arial" panose="020B0604020202020204" pitchFamily="34" charset="0"/>
              <a:buChar char="•"/>
            </a:pPr>
            <a:r>
              <a:rPr lang="en-US" dirty="0"/>
              <a:t>II.	Team -  4 man team</a:t>
            </a:r>
          </a:p>
          <a:p>
            <a:pPr marL="342900" indent="-342900">
              <a:buFont typeface="Arial" panose="020B0604020202020204" pitchFamily="34" charset="0"/>
              <a:buChar char="•"/>
            </a:pPr>
            <a:r>
              <a:rPr lang="en-US" dirty="0"/>
              <a:t>2.	Unified Doubles and Unified Team Bowling</a:t>
            </a:r>
          </a:p>
          <a:p>
            <a:pPr marL="342900" indent="-342900">
              <a:buFont typeface="Arial" panose="020B0604020202020204" pitchFamily="34" charset="0"/>
              <a:buChar char="•"/>
            </a:pPr>
            <a:r>
              <a:rPr lang="en-US" dirty="0"/>
              <a:t>3.	Ramp Bowling</a:t>
            </a:r>
          </a:p>
          <a:p>
            <a:pPr marL="342900" indent="-342900">
              <a:buFont typeface="Arial" panose="020B0604020202020204" pitchFamily="34" charset="0"/>
              <a:buChar char="•"/>
            </a:pPr>
            <a:r>
              <a:rPr lang="en-US" dirty="0"/>
              <a:t>4.	Ramp Doubles and Ramp team competition</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1.	All bowling team members should wear shirts and shorts/pants that are identical in color and style. </a:t>
            </a:r>
          </a:p>
          <a:p>
            <a:pPr>
              <a:buFont typeface="Arial" panose="020B0604020202020204" pitchFamily="34" charset="0"/>
              <a:buChar char="•"/>
            </a:pPr>
            <a:r>
              <a:rPr lang="en-US" sz="2400" dirty="0"/>
              <a:t>2.	Shoes: Bowling shoes must be worn by all competitors and in most cases are available at the event venue. </a:t>
            </a:r>
          </a:p>
          <a:p>
            <a:pPr>
              <a:buFont typeface="Arial" panose="020B0604020202020204" pitchFamily="34" charset="0"/>
              <a:buChar char="•"/>
            </a:pPr>
            <a:endParaRPr lang="en-US" sz="1200" dirty="0"/>
          </a:p>
          <a:p>
            <a:endParaRPr lang="en-US" dirty="0"/>
          </a:p>
        </p:txBody>
      </p:sp>
      <p:sp>
        <p:nvSpPr>
          <p:cNvPr id="4" name="Slide Number Placeholder 3"/>
          <p:cNvSpPr>
            <a:spLocks noGrp="1"/>
          </p:cNvSpPr>
          <p:nvPr>
            <p:ph type="sldNum" sz="quarter" idx="10"/>
          </p:nvPr>
        </p:nvSpPr>
        <p:spPr/>
        <p:txBody>
          <a:bodyPr/>
          <a:lstStyle/>
          <a:p>
            <a:r>
              <a:rPr lang="en-US" dirty="0" smtClean="0"/>
              <a:t>6</a:t>
            </a:r>
            <a:endParaRPr lang="en-US" dirty="0"/>
          </a:p>
        </p:txBody>
      </p:sp>
    </p:spTree>
    <p:extLst>
      <p:ext uri="{BB962C8B-B14F-4D97-AF65-F5344CB8AC3E}">
        <p14:creationId xmlns:p14="http://schemas.microsoft.com/office/powerpoint/2010/main" val="3995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590074"/>
            <a:ext cx="7902575" cy="1195388"/>
          </a:xfrm>
        </p:spPr>
        <p:txBody>
          <a:bodyPr/>
          <a:lstStyle/>
          <a:p>
            <a:pPr algn="ctr"/>
            <a:r>
              <a:rPr lang="en-US" dirty="0" smtClean="0"/>
              <a:t>Bowling </a:t>
            </a:r>
            <a:r>
              <a:rPr lang="en-US" dirty="0" smtClean="0"/>
              <a:t>Equipment</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84451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Bowling Equipment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1.	Bowling ball: A properly fitting ball is essential. Finding the proper finger fitting and proper weight are the most important factors. </a:t>
            </a:r>
          </a:p>
          <a:p>
            <a:pPr marL="342900" indent="-342900">
              <a:buFont typeface="Arial" panose="020B0604020202020204" pitchFamily="34" charset="0"/>
              <a:buChar char="•"/>
            </a:pPr>
            <a:r>
              <a:rPr lang="en-US" dirty="0"/>
              <a:t>2.	Bowling Bag: For storage of own ball.</a:t>
            </a:r>
          </a:p>
          <a:p>
            <a:pPr marL="342900" indent="-342900">
              <a:buFont typeface="Arial" panose="020B0604020202020204" pitchFamily="34" charset="0"/>
              <a:buChar char="•"/>
            </a:pPr>
            <a:r>
              <a:rPr lang="en-US" dirty="0"/>
              <a:t>3.	Rosin Bag: Used to provide athlete with dry hands.</a:t>
            </a:r>
          </a:p>
          <a:p>
            <a:pPr marL="342900" indent="-342900">
              <a:buFont typeface="Arial" panose="020B0604020202020204" pitchFamily="34" charset="0"/>
              <a:buChar char="•"/>
            </a:pPr>
            <a:r>
              <a:rPr lang="en-US" dirty="0"/>
              <a:t>4.	Bowling Towel: Used to wipe dirt, oil off ball to keep it clean</a:t>
            </a:r>
            <a:r>
              <a:rPr lang="en-US" dirty="0" smtClean="0"/>
              <a: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6000" dirty="0" smtClean="0"/>
              <a:t>Bowling </a:t>
            </a:r>
            <a:r>
              <a:rPr lang="en-US" sz="6000" dirty="0" smtClean="0"/>
              <a:t>Rules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r>
              <a:rPr lang="en-US" dirty="0" smtClean="0"/>
              <a:t>Bowling </a:t>
            </a:r>
            <a:r>
              <a:rPr lang="en-US" dirty="0" smtClean="0"/>
              <a:t>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Lane assignment will be done by heat (division) NOT by area, please plan accordingly for chaperone coverage at events.</a:t>
            </a:r>
          </a:p>
          <a:p>
            <a:pPr marL="342900" indent="-342900">
              <a:buFont typeface="Arial" panose="020B0604020202020204" pitchFamily="34" charset="0"/>
              <a:buChar char="•"/>
            </a:pPr>
            <a:r>
              <a:rPr lang="en-US" sz="2000" dirty="0"/>
              <a:t>2.	Each area may enter no more than 25% of their delegation in bowling events. An area is given two bowling teams for every 100 athletes registered in their delegation.</a:t>
            </a:r>
          </a:p>
          <a:p>
            <a:pPr marL="342900" indent="-342900">
              <a:buFont typeface="Arial" panose="020B0604020202020204" pitchFamily="34" charset="0"/>
              <a:buChar char="•"/>
            </a:pPr>
            <a:r>
              <a:rPr lang="en-US" sz="2000" dirty="0"/>
              <a:t>3.	Bowlers may enter 1 or 2 events offered; one must be singles. Athletes will bowl two games in each event. </a:t>
            </a:r>
          </a:p>
          <a:p>
            <a:pPr marL="342900" indent="-342900">
              <a:buFont typeface="Arial" panose="020B0604020202020204" pitchFamily="34" charset="0"/>
              <a:buChar char="•"/>
            </a:pPr>
            <a:r>
              <a:rPr lang="en-US" sz="2000" dirty="0"/>
              <a:t>4.	Bowlers are placed into heats based upon the average score submitted by the coach. A handicap will be used. If a score is not submitted the athlete will receive a zero for their handicap</a:t>
            </a:r>
            <a:r>
              <a:rPr lang="en-US" dirty="0"/>
              <a: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680</TotalTime>
  <Words>100</Words>
  <Application>Microsoft Office PowerPoint</Application>
  <PresentationFormat>On-screen Show (4:3)</PresentationFormat>
  <Paragraphs>75</Paragraphs>
  <Slides>17</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17</vt:i4>
      </vt:variant>
    </vt:vector>
  </HeadingPairs>
  <TitlesOfParts>
    <vt:vector size="29"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Bowling</vt:lpstr>
      <vt:lpstr>The Basics</vt:lpstr>
      <vt:lpstr>Events Offered</vt:lpstr>
      <vt:lpstr>Uniform</vt:lpstr>
      <vt:lpstr>Uniform</vt:lpstr>
      <vt:lpstr>Bowling Equipment</vt:lpstr>
      <vt:lpstr>Bowling Equipment</vt:lpstr>
      <vt:lpstr> Bowling Rules</vt:lpstr>
      <vt:lpstr>General Bowling Rules</vt:lpstr>
      <vt:lpstr>Bowling Rules Cont.</vt:lpstr>
      <vt:lpstr> Doubles and Team Bowling</vt:lpstr>
      <vt:lpstr>Doubles and Team Bowling</vt:lpstr>
      <vt:lpstr>Doubles and Team Bowling Cont.</vt:lpstr>
      <vt:lpstr>Doubles and Team Bowling Cont.</vt:lpstr>
      <vt:lpstr>Ramp Bowling</vt:lpstr>
      <vt:lpstr>Ramp Bowling</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46</cp:revision>
  <dcterms:created xsi:type="dcterms:W3CDTF">2012-05-09T16:21:13Z</dcterms:created>
  <dcterms:modified xsi:type="dcterms:W3CDTF">2018-12-03T16:12:59Z</dcterms:modified>
</cp:coreProperties>
</file>