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 id="2147483696" r:id="rId7"/>
    <p:sldMasterId id="2147483708" r:id="rId8"/>
  </p:sldMasterIdLst>
  <p:notesMasterIdLst>
    <p:notesMasterId r:id="rId21"/>
  </p:notesMasterIdLst>
  <p:sldIdLst>
    <p:sldId id="257" r:id="rId9"/>
    <p:sldId id="258" r:id="rId10"/>
    <p:sldId id="260" r:id="rId11"/>
    <p:sldId id="266" r:id="rId12"/>
    <p:sldId id="259" r:id="rId13"/>
    <p:sldId id="270" r:id="rId14"/>
    <p:sldId id="268" r:id="rId15"/>
    <p:sldId id="261" r:id="rId16"/>
    <p:sldId id="262" r:id="rId17"/>
    <p:sldId id="263" r:id="rId18"/>
    <p:sldId id="264"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C7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58"/>
    <p:restoredTop sz="94737"/>
  </p:normalViewPr>
  <p:slideViewPr>
    <p:cSldViewPr snapToGrid="0">
      <p:cViewPr varScale="1">
        <p:scale>
          <a:sx n="111" d="100"/>
          <a:sy n="111" d="100"/>
        </p:scale>
        <p:origin x="40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A0712-881A-44E9-97BB-CE3950A7958B}" type="datetimeFigureOut">
              <a:rPr lang="en-US" smtClean="0"/>
              <a:t>4/24/2019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BECC3-A1E9-4D0D-85D4-3A5A7FDF0863}" type="slidenum">
              <a:rPr lang="en-US" smtClean="0"/>
              <a:t>‹#›</a:t>
            </a:fld>
            <a:endParaRPr lang="en-US"/>
          </a:p>
        </p:txBody>
      </p:sp>
    </p:spTree>
    <p:extLst>
      <p:ext uri="{BB962C8B-B14F-4D97-AF65-F5344CB8AC3E}">
        <p14:creationId xmlns:p14="http://schemas.microsoft.com/office/powerpoint/2010/main" val="2179148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Read through the</a:t>
            </a:r>
            <a:r>
              <a:rPr lang="en-US" baseline="0"/>
              <a:t> mission statement and p</a:t>
            </a:r>
            <a:r>
              <a:rPr lang="en-US"/>
              <a:t>resent</a:t>
            </a:r>
            <a:r>
              <a:rPr lang="en-US" baseline="0"/>
              <a:t> each</a:t>
            </a:r>
            <a:r>
              <a:rPr lang="en-US"/>
              <a:t> component. </a:t>
            </a:r>
            <a:r>
              <a:rPr lang="en-US" baseline="0"/>
              <a:t> </a:t>
            </a:r>
          </a:p>
          <a:p>
            <a:pPr marL="171450" indent="-171450">
              <a:buFont typeface="Arial" panose="020B0604020202020204" pitchFamily="34" charset="0"/>
              <a:buChar char="•"/>
            </a:pPr>
            <a:r>
              <a:rPr lang="en-US" baseline="0"/>
              <a:t>Direct attention of coaches to the bold red text that states giving people with intellectual disabilities “</a:t>
            </a:r>
            <a:r>
              <a:rPr lang="en-US" b="1" baseline="0"/>
              <a:t>continuing opportunities to develop physical fitness</a:t>
            </a:r>
            <a:r>
              <a:rPr lang="en-US" baseline="0"/>
              <a:t>.”</a:t>
            </a:r>
          </a:p>
          <a:p>
            <a:pPr marL="171450" indent="-171450">
              <a:buFont typeface="Arial" panose="020B0604020202020204" pitchFamily="34" charset="0"/>
              <a:buChar char="•"/>
            </a:pPr>
            <a:r>
              <a:rPr lang="en-US" baseline="0"/>
              <a:t>Ask coaches:  Were you aware that athlete fitness was a fundamental component of the mission of SOI?  </a:t>
            </a:r>
          </a:p>
          <a:p>
            <a:pPr marL="171450" indent="-171450">
              <a:buFont typeface="Arial" panose="020B0604020202020204" pitchFamily="34" charset="0"/>
              <a:buChar char="•"/>
            </a:pPr>
            <a:r>
              <a:rPr lang="en-US" baseline="0"/>
              <a:t>Ask coaches:  What do you think that SOI means by physical fitness?  Specifically, how do you think SOI defines fitness?  </a:t>
            </a:r>
            <a:r>
              <a:rPr lang="en-US" i="1" baseline="0"/>
              <a:t>Encourage all responses and do not correct people, allow them to brainstorm.</a:t>
            </a:r>
          </a:p>
          <a:p>
            <a:pPr marL="171450" indent="-171450">
              <a:buFont typeface="Arial" panose="020B0604020202020204" pitchFamily="34" charset="0"/>
              <a:buChar char="•"/>
            </a:pPr>
            <a:r>
              <a:rPr lang="en-US" i="1" baseline="0"/>
              <a:t>Remind coaches that developing fitness should happen during and outside of practice and also year-round, so not just during the sport season</a:t>
            </a:r>
          </a:p>
          <a:p>
            <a:endParaRPr lang="en-US" baseline="0"/>
          </a:p>
          <a:p>
            <a:endParaRPr lang="en-US" baseline="0"/>
          </a:p>
          <a:p>
            <a:endParaRPr lang="en-US" baseline="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7791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a:t>One great resource that SOI has created is the Fit 5 Guide.  There are lots of ideas for achieving fitness, including adequate physical activity, nutrition, and hydration, and it includes tracking sheets and great visuals.  </a:t>
            </a:r>
          </a:p>
          <a:p>
            <a:pPr marL="171450" indent="-171450">
              <a:buFont typeface="Arial" panose="020B0604020202020204" pitchFamily="34" charset="0"/>
              <a:buChar char="•"/>
            </a:pPr>
            <a:r>
              <a:rPr lang="en-US" baseline="0"/>
              <a:t>This is only one example of a resource that is available, we also have Fitness Cards, sample practices and workouts, nutrition tip sheets, a fitness assessment guide for those coaches who would like to examine any improvements in fitness of their athletes – this can be a great motivator.  There are also warm-up and cool-down suggestions, FAQ sheet, and a guide for organizing active practice sessions.  </a:t>
            </a:r>
          </a:p>
          <a:p>
            <a:pPr marL="171450" indent="-171450">
              <a:buFont typeface="Arial" panose="020B0604020202020204" pitchFamily="34" charset="0"/>
              <a:buChar char="•"/>
            </a:pPr>
            <a:r>
              <a:rPr lang="en-US" baseline="0"/>
              <a:t>You are encouraged to review and use these very user friendly resources to inspire you to integrate fitness into the great work that you already to.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5796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a:t>Show your team that you value fitness as an important part of training by keeping hydration, nutrition, and physical activity top of mind.  As we showed you, there are many ways to make sure fitness is part of your sports season that require no expertise and very little time.  </a:t>
            </a:r>
          </a:p>
          <a:p>
            <a:pPr marL="171450" indent="-171450">
              <a:buFont typeface="Arial" panose="020B0604020202020204" pitchFamily="34" charset="0"/>
              <a:buChar char="•"/>
            </a:pPr>
            <a:r>
              <a:rPr lang="en-US" baseline="0"/>
              <a:t>In addition to the great resources that SOI has that can empower you to integrate fitness into your program, you can also recruit others to help and support you.  </a:t>
            </a:r>
          </a:p>
          <a:p>
            <a:pPr marL="171450" indent="-171450">
              <a:buFont typeface="Arial" panose="020B0604020202020204" pitchFamily="34" charset="0"/>
              <a:buChar char="•"/>
            </a:pPr>
            <a:r>
              <a:rPr lang="en-US" baseline="0"/>
              <a:t>For example, you can ask an athlete leader, family members, other coaches, or a fitness professional in the area to take the lead on fitness.  There may also be students at local colleges with expertise in exercise science or physical education who may be looking for an opportunity to gain some practical experience and contribute to a local sports program.</a:t>
            </a:r>
          </a:p>
          <a:p>
            <a:pPr marL="171450" indent="-171450">
              <a:buFont typeface="Arial" panose="020B0604020202020204" pitchFamily="34" charset="0"/>
              <a:buChar char="•"/>
            </a:pPr>
            <a:r>
              <a:rPr lang="en-US" baseline="0"/>
              <a:t>Remember, fitness is the vehicle by which our athletes can perform optimally and achieve good health.  Let’s work together to ensure that fitness is a priority in our programs.</a:t>
            </a:r>
          </a:p>
          <a:p>
            <a:r>
              <a:rPr lang="en-US" baseline="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09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Before</a:t>
            </a:r>
            <a:r>
              <a:rPr lang="en-US" baseline="0"/>
              <a:t> we proceed further, let’s clarify what f</a:t>
            </a:r>
            <a:r>
              <a:rPr lang="en-US"/>
              <a:t>itness means to SOI.  </a:t>
            </a:r>
          </a:p>
          <a:p>
            <a:pPr marL="171450" indent="-171450">
              <a:buFont typeface="Arial" panose="020B0604020202020204" pitchFamily="34" charset="0"/>
              <a:buChar char="•"/>
            </a:pPr>
            <a:r>
              <a:rPr lang="en-US"/>
              <a:t>A brief history may help</a:t>
            </a:r>
            <a:r>
              <a:rPr lang="en-US" baseline="0"/>
              <a:t> to put this into context</a:t>
            </a:r>
            <a:r>
              <a:rPr lang="en-US"/>
              <a:t>.  Although it has been a topic of discussion</a:t>
            </a:r>
            <a:r>
              <a:rPr lang="en-US" baseline="0"/>
              <a:t> for a long time, we didn’t have a formal focus on fitness within SOI until about 4 years ago.  If you’ve been around a while, you have likely seen programs come and go - like TRAIN and Strive and SHIP, but nothing really caught on or made meaningful changes for athletes.  We realized that fitness needed to be more of a priority, and in 2015 SOI dedicated a staff member to focus on fitness.  Several of our Programs had already been making efforts to improve the fitness levels of their athletes, so SOI reached out to learn from those Programs in developing our definition, vision, and direction for fitness.  The SOI fitness team spoke with regional leaders within SOI, Program staff, and some external experts and compiled what we heard to create a simple definition.  </a:t>
            </a:r>
          </a:p>
          <a:p>
            <a:pPr marL="171450" indent="-171450">
              <a:buFont typeface="Arial" panose="020B0604020202020204" pitchFamily="34" charset="0"/>
              <a:buChar char="•"/>
            </a:pPr>
            <a:r>
              <a:rPr lang="en-US" baseline="0"/>
              <a:t>SOI defines fitness as: </a:t>
            </a:r>
            <a:r>
              <a:rPr lang="en-US" b="1" baseline="0"/>
              <a:t>Optimal health and performance through adequate physical activity, nutrition, and hydration.  </a:t>
            </a:r>
            <a:r>
              <a:rPr lang="en-US" b="0" baseline="0"/>
              <a:t>The definition highlights both the benefits of fitness and the behaviors to get there.  </a:t>
            </a:r>
          </a:p>
          <a:p>
            <a:pPr marL="171450" indent="-171450">
              <a:buFont typeface="Arial" panose="020B0604020202020204" pitchFamily="34" charset="0"/>
              <a:buChar char="•"/>
            </a:pPr>
            <a:r>
              <a:rPr lang="en-US" baseline="0"/>
              <a:t>There are some components of the definition that are intentionally vague.  “Optimal” – this term is relative to a person and refers to a state that is most favorable for a given individual at any given time.  “Performance” - notice it does not specify sports performance.  Of course it could be sports, but it could also be activities of daily living or work-related performance.  “Adequate” – SOI recognizes that what is considered adequate, or enough, will change depending on what “optimal” means to the individual.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76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There</a:t>
            </a:r>
            <a:r>
              <a:rPr lang="en-US" baseline="0"/>
              <a:t> are many health-related and performance-related benefits of </a:t>
            </a:r>
            <a:r>
              <a:rPr lang="en-US"/>
              <a:t>fitness for our athletes.</a:t>
            </a:r>
            <a:r>
              <a:rPr lang="en-US" baseline="0"/>
              <a:t>  This slide highlights several reasons why fitness is important, though there are many more not listed here.  </a:t>
            </a:r>
          </a:p>
          <a:p>
            <a:pPr marL="171450" indent="-171450">
              <a:buFont typeface="Arial" panose="020B0604020202020204" pitchFamily="34" charset="0"/>
              <a:buChar char="•"/>
            </a:pPr>
            <a:r>
              <a:rPr lang="en-US" baseline="0"/>
              <a:t>As you can see, </a:t>
            </a:r>
            <a:r>
              <a:rPr lang="en-US" sz="1200" b="0" i="0" u="none" strike="noStrike" kern="1200" baseline="0">
                <a:solidFill>
                  <a:schemeClr val="tx1"/>
                </a:solidFill>
                <a:latin typeface="+mn-lt"/>
                <a:ea typeface="+mn-ea"/>
                <a:cs typeface="+mn-cs"/>
              </a:rPr>
              <a:t>fitness can boost athletic performance through improved levels of endurance, speed, agility, strength, power, and flexibility.  Maintaining a healthy weight is also extremely important for overall health and for sport performance, and physical activity and nutrition are vital to achieving a healthy weight.  </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Through fitness, athletes will have increased energy level and improved focus, and may recover more efficiently after intense games and practices.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Fitness can also assist in preventing and reducing risk for chronic and non-communicable diseases, improve the quality of life, and extend the number of years of life.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2990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Change Healthy Athlete data</a:t>
            </a:r>
            <a:r>
              <a:rPr lang="en-US" i="1" baseline="0" dirty="0"/>
              <a:t> if you want Program specific statistics.</a:t>
            </a:r>
          </a:p>
          <a:p>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Despite</a:t>
            </a:r>
            <a:r>
              <a:rPr lang="en-US" baseline="0" dirty="0"/>
              <a:t> the importance of fitness to the health and performance of athletes, our Healthy Athlete Data indicate that there is some cause for real concern.  These data are related to fitness from athletes in North America.  Take a look at these number and tell me w</a:t>
            </a:r>
            <a:r>
              <a:rPr lang="en-US" dirty="0"/>
              <a:t>hat do you think</a:t>
            </a:r>
            <a:r>
              <a:rPr lang="en-US" baseline="0" dirty="0"/>
              <a:t> - </a:t>
            </a:r>
            <a:r>
              <a:rPr lang="en-US" dirty="0"/>
              <a:t>are we hitting the mark</a:t>
            </a:r>
            <a:r>
              <a:rPr lang="en-US" baseline="0" dirty="0"/>
              <a:t> we should be for physical fitness that is called out in our mission statement?  These data show that a large portion of our athletes have problems in several areas of health. </a:t>
            </a:r>
          </a:p>
          <a:p>
            <a:pPr marL="171450" indent="-171450">
              <a:buFont typeface="Arial" panose="020B0604020202020204" pitchFamily="34" charset="0"/>
              <a:buChar char="•"/>
            </a:pPr>
            <a:r>
              <a:rPr lang="en-US" dirty="0"/>
              <a:t>In addition</a:t>
            </a:r>
            <a:r>
              <a:rPr lang="en-US" baseline="0" dirty="0"/>
              <a:t> to these HA data, </a:t>
            </a:r>
            <a:r>
              <a:rPr lang="en-US" dirty="0"/>
              <a:t>the </a:t>
            </a:r>
            <a:r>
              <a:rPr lang="en-US" baseline="0" dirty="0"/>
              <a:t>research also shows that individuals with intellectual disabilities (including our athletes) experience disparities in physical activity and fitness levels compared to the general population.  Adults and youth with intellectual disabilities are lagging behind people without disabilities and this does not need to be the case.</a:t>
            </a:r>
          </a:p>
          <a:p>
            <a:pPr marL="171450" indent="-171450">
              <a:buFont typeface="Arial" panose="020B0604020202020204" pitchFamily="34" charset="0"/>
              <a:buChar char="•"/>
            </a:pPr>
            <a:r>
              <a:rPr lang="en-US" baseline="0" dirty="0"/>
              <a:t>You might be thinking, isn’t there some reason that our athletes are in poorer health than the general population?  Doesn’t that just happen with people with ID?  The answer is there is a reason, but it’s not because of their disability.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answer is FITNESS.  If athletes engage in regular physical activity, consume a healthy and balanced diet, and drink sufficient water to maintain hydration, then they can improve their health and we can change the numbers on this slide.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Fitness involves taking ownership and understanding of daily choices and it takes a lot of support - not just from professionals, but from coaches, family, friends, communities.  Fitness takes understanding of long term goals because, as you know, positive changes in health take time.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9464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There</a:t>
            </a:r>
            <a:r>
              <a:rPr lang="en-US" baseline="0"/>
              <a:t> is no denying the evidence – to be a great athlete, you need to be a healthy athlete!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a:solidFill>
                  <a:srgbClr val="FF0000"/>
                </a:solidFill>
                <a:effectLst/>
              </a:rPr>
              <a:t>Athletes who have better endurance, are stronger, are at a healthy weight, are properly fueled… they will perform better.  And in the eyes of a sports organization, athlete performance is a huge priority. </a:t>
            </a:r>
            <a:endParaRPr lang="en-US" b="0" u="none">
              <a:solidFill>
                <a:srgbClr val="FF0000"/>
              </a:solidFill>
              <a:effectLst/>
            </a:endParaRP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9082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Your</a:t>
            </a:r>
            <a:r>
              <a:rPr lang="en-US" baseline="0"/>
              <a:t> role in promoting fitness is very important and you are well-positioned to make a real impact on the health of our athletes.  </a:t>
            </a:r>
          </a:p>
          <a:p>
            <a:pPr marL="171450" indent="-171450">
              <a:buFont typeface="Arial" panose="020B0604020202020204" pitchFamily="34" charset="0"/>
              <a:buChar char="•"/>
            </a:pPr>
            <a:r>
              <a:rPr lang="en-US" baseline="0"/>
              <a:t>Weaving fitness into what you already do is pretty easy, especially since SOI has created a lot of resources and opportunities to support coaches in their efforts to promote fitness.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a:t>It is important to know that integrating fitness will not involve a lot more time or energy for you, and it will make a big impact.  Or, you can make fitness a real focus and provide lots of additional fitness opportunities for athletes within, and outside, of your practices and competitions.  It is up to you, but we hope that you will be inspired to take action!   </a:t>
            </a:r>
            <a:endParaRPr lang="en-US"/>
          </a:p>
          <a:p>
            <a:pPr marL="171450" indent="-171450">
              <a:buFont typeface="Arial" panose="020B0604020202020204" pitchFamily="34" charset="0"/>
              <a:buChar char="•"/>
            </a:pPr>
            <a:r>
              <a:rPr lang="en-US" baseline="0"/>
              <a:t>There are some very simple strategies to encourage fitness within your sport season which I will highlight more on the next few slides.  It is as easy as reminding athletes to drink water, or to be physically active outside of practice sessions so that they perform better on the field/court/pool.  Promoting fitness could mean you talking to athletes about your activity and healthy food choices.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6023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Here are some ways to increase</a:t>
            </a:r>
            <a:r>
              <a:rPr lang="en-US" baseline="0"/>
              <a:t> physical activity and promote fitness within a sport season.  As you can see, these are not overly difficult or technical things but they may involve a bit of planning and organizing.  And don’t forget, SOI has lots of resources to assist coaches in their efforts to promote fitness.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a:t>Warm up routines are important for preparing athletes for a training session and for reducing risk for injury.  Warm up activities should involve some aerobic exercise and can prepare the athlete for pretty intense training.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Keeping athletes active during practice is a great way to promote</a:t>
            </a:r>
            <a:r>
              <a:rPr lang="en-US" baseline="0"/>
              <a:t> fitness.  Planning ahead to organize the session to minimize time standing and waiting, and maximizing time on task is a great strategy.   </a:t>
            </a:r>
            <a:endParaRPr lang="en-US"/>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Including</a:t>
            </a:r>
            <a:r>
              <a:rPr lang="en-US" baseline="0"/>
              <a:t> general or sport-specific conditioning exercises in practice sessions is also an idea to increase strength, endurance, speed, agility, or balance etc.  Athletes can set exercise goals  and the Fit 5 Guide and/or Fitness Cards can be used to guide coaches and athletes.</a:t>
            </a:r>
            <a:endParaRPr lang="en-US"/>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Physical activity outside of practice is encouraged – inspire athletes to be active for 30 minutes everyday to enhance sport performance and health. </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633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Integrating</a:t>
            </a:r>
            <a:r>
              <a:rPr lang="en-US" baseline="0"/>
              <a:t> messages about healthy eating into practices can be very relevant because nutrition and sports performance are so strongly linked.  Simple messages about eating fruits and vegetables, limiting treats, and avoiding sugary beverages can be noted by coaches.    </a:t>
            </a:r>
          </a:p>
          <a:p>
            <a:pPr marL="171450" indent="-171450">
              <a:buFont typeface="Arial" panose="020B0604020202020204" pitchFamily="34" charset="0"/>
              <a:buChar char="•"/>
            </a:pPr>
            <a:r>
              <a:rPr lang="en-US" baseline="0"/>
              <a:t>Athletes can be encouraged to have healthy meals and snacks, particularly before practices and competitions.  You don’t have to be a nutritionist to provide suggestions for healthy, balanced and nutritious food choices.  </a:t>
            </a:r>
          </a:p>
          <a:p>
            <a:pPr marL="171450" indent="-171450">
              <a:buFont typeface="Arial" panose="020B0604020202020204" pitchFamily="34" charset="0"/>
              <a:buChar char="•"/>
            </a:pPr>
            <a:r>
              <a:rPr lang="en-US" baseline="0"/>
              <a:t>Healthy foods should be provided at team meals and snacks, and treat foods should not be used as a reward for performance or participation.  </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0484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These are some very simple ways to promote adequate</a:t>
            </a:r>
            <a:r>
              <a:rPr lang="en-US" baseline="0"/>
              <a:t> hydration during practice sessions and competition.  Also, coaches can be role models and drink water themselves during practices and at competitions.  </a:t>
            </a:r>
          </a:p>
          <a:p>
            <a:pPr marL="171450" indent="-171450">
              <a:buFont typeface="Arial" panose="020B0604020202020204" pitchFamily="34" charset="0"/>
              <a:buChar char="•"/>
            </a:pPr>
            <a:r>
              <a:rPr lang="en-US"/>
              <a:t>Providing water breaks and reminding athletes to drink water regularly is a great way to reinforce the importance</a:t>
            </a:r>
            <a:r>
              <a:rPr lang="en-US" baseline="0"/>
              <a:t> of hydration.  Especially when it’s hot weather. </a:t>
            </a:r>
            <a:r>
              <a:rPr lang="en-US"/>
              <a:t> </a:t>
            </a:r>
          </a:p>
          <a:p>
            <a:pPr marL="171450" indent="-171450">
              <a:buFont typeface="Arial" panose="020B0604020202020204" pitchFamily="34" charset="0"/>
              <a:buChar char="•"/>
            </a:pPr>
            <a:r>
              <a:rPr lang="en-US" baseline="0"/>
              <a:t>Athletes should be aware of the signs of dehydration and how that can affect their performance and health.  </a:t>
            </a:r>
          </a:p>
          <a:p>
            <a:pPr marL="171450" indent="-171450">
              <a:buFont typeface="Arial" panose="020B0604020202020204" pitchFamily="34" charset="0"/>
              <a:buChar char="•"/>
            </a:pPr>
            <a:r>
              <a:rPr lang="en-US" baseline="0"/>
              <a:t>Encouraging water and generally discouraging sugary beverages, except for a treat, is the way to go here.</a:t>
            </a:r>
            <a:r>
              <a:rPr lang="en-US"/>
              <a:t>  Even sports drinks should be avoided as a regular beverage choice since they have a high sugar content.</a:t>
            </a:r>
            <a:endParaRPr lang="en-US">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9F14FC-6CA3-46C7-9395-A1E49AB7B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891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315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770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2492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771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8165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7363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8860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7856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8397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636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395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1930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4066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014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6630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8671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5225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0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92983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509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033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359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4918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05294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29865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65582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4790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7582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98204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1885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4794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80430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60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62090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30344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39904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05871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6982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68761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92719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39407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11559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81638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510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09165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40070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6489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18127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9157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14287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6927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321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786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8090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017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7641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78418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17443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7396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21752-013A-F846-A224-C050C598DA3C}" type="datetimeFigureOut">
              <a:rPr lang="en-US" smtClean="0">
                <a:solidFill>
                  <a:prstClr val="black">
                    <a:tint val="75000"/>
                  </a:prstClr>
                </a:solidFill>
              </a:rPr>
              <a:pPr/>
              <a:t>4/24/2019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DEDA7-8FE2-BE49-B2EE-5CB0341EADE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6825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51.xml"/><Relationship Id="rId6" Type="http://schemas.openxmlformats.org/officeDocument/2006/relationships/image" Target="../media/image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0.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6C77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05035" y="1175657"/>
            <a:ext cx="8845061" cy="2789042"/>
          </a:xfrm>
        </p:spPr>
        <p:txBody>
          <a:bodyPr>
            <a:normAutofit fontScale="90000"/>
          </a:bodyPr>
          <a:lstStyle/>
          <a:p>
            <a:pPr algn="l">
              <a:lnSpc>
                <a:spcPct val="100000"/>
              </a:lnSpc>
            </a:pPr>
            <a:r>
              <a:rPr lang="en-US" sz="9600" dirty="0">
                <a:solidFill>
                  <a:schemeClr val="bg1"/>
                </a:solidFill>
                <a:latin typeface="Ubuntu" charset="0"/>
                <a:ea typeface="Ubuntu" charset="0"/>
                <a:cs typeface="Ubuntu" charset="0"/>
              </a:rPr>
              <a:t>Special Olympics</a:t>
            </a:r>
            <a:r>
              <a:rPr lang="en-US" sz="9600" b="1" dirty="0">
                <a:solidFill>
                  <a:schemeClr val="bg1"/>
                </a:solidFill>
                <a:latin typeface="Ubuntu" charset="0"/>
                <a:ea typeface="Ubuntu" charset="0"/>
                <a:cs typeface="Ubuntu" charset="0"/>
              </a:rPr>
              <a:t/>
            </a:r>
            <a:br>
              <a:rPr lang="en-US" sz="9600" b="1" dirty="0">
                <a:solidFill>
                  <a:schemeClr val="bg1"/>
                </a:solidFill>
                <a:latin typeface="Ubuntu" charset="0"/>
                <a:ea typeface="Ubuntu" charset="0"/>
                <a:cs typeface="Ubuntu" charset="0"/>
              </a:rPr>
            </a:br>
            <a:r>
              <a:rPr lang="en-US" sz="9600" b="1" dirty="0">
                <a:solidFill>
                  <a:schemeClr val="bg1"/>
                </a:solidFill>
                <a:latin typeface="Ubuntu" charset="0"/>
                <a:ea typeface="Ubuntu" charset="0"/>
                <a:cs typeface="Ubuntu" charset="0"/>
              </a:rPr>
              <a:t>Fitness</a:t>
            </a:r>
            <a:endParaRPr lang="en-US" sz="5400" dirty="0">
              <a:latin typeface="Ubuntu" charset="0"/>
              <a:ea typeface="Ubuntu" charset="0"/>
              <a:cs typeface="Ubuntu" charset="0"/>
            </a:endParaRPr>
          </a:p>
        </p:txBody>
      </p:sp>
      <p:pic>
        <p:nvPicPr>
          <p:cNvPr id="4" name="Picture 3">
            <a:extLst>
              <a:ext uri="{FF2B5EF4-FFF2-40B4-BE49-F238E27FC236}">
                <a16:creationId xmlns:a16="http://schemas.microsoft.com/office/drawing/2014/main" id="{22B25113-0095-AA45-B217-63AF0C2212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068" y="1175657"/>
            <a:ext cx="1934314" cy="5427785"/>
          </a:xfrm>
          <a:prstGeom prst="rect">
            <a:avLst/>
          </a:prstGeom>
        </p:spPr>
      </p:pic>
      <p:pic>
        <p:nvPicPr>
          <p:cNvPr id="6" name="Picture 5">
            <a:extLst>
              <a:ext uri="{FF2B5EF4-FFF2-40B4-BE49-F238E27FC236}">
                <a16:creationId xmlns:a16="http://schemas.microsoft.com/office/drawing/2014/main" id="{6BB972F0-D885-F849-97B6-787857EB76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2195" y="5024177"/>
            <a:ext cx="2298513" cy="1206499"/>
          </a:xfrm>
          <a:prstGeom prst="rect">
            <a:avLst/>
          </a:prstGeom>
        </p:spPr>
      </p:pic>
      <p:pic>
        <p:nvPicPr>
          <p:cNvPr id="8" name="Picture 7">
            <a:extLst>
              <a:ext uri="{FF2B5EF4-FFF2-40B4-BE49-F238E27FC236}">
                <a16:creationId xmlns:a16="http://schemas.microsoft.com/office/drawing/2014/main" id="{320C8511-5210-174F-960A-B64995C7EF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3157" y="5192442"/>
            <a:ext cx="1188438" cy="869968"/>
          </a:xfrm>
          <a:prstGeom prst="rect">
            <a:avLst/>
          </a:prstGeom>
        </p:spPr>
      </p:pic>
      <p:sp>
        <p:nvSpPr>
          <p:cNvPr id="3" name="TextBox 2">
            <a:extLst>
              <a:ext uri="{FF2B5EF4-FFF2-40B4-BE49-F238E27FC236}">
                <a16:creationId xmlns:a16="http://schemas.microsoft.com/office/drawing/2014/main" id="{93A09723-3A67-D94C-82EB-48E4A89B8220}"/>
              </a:ext>
            </a:extLst>
          </p:cNvPr>
          <p:cNvSpPr txBox="1"/>
          <p:nvPr/>
        </p:nvSpPr>
        <p:spPr>
          <a:xfrm>
            <a:off x="8002872" y="6319439"/>
            <a:ext cx="4049485" cy="415498"/>
          </a:xfrm>
          <a:prstGeom prst="rect">
            <a:avLst/>
          </a:prstGeom>
          <a:noFill/>
        </p:spPr>
        <p:txBody>
          <a:bodyPr wrap="square" rtlCol="0">
            <a:spAutoFit/>
          </a:bodyPr>
          <a:lstStyle/>
          <a:p>
            <a:r>
              <a:rPr lang="en-US" sz="700" dirty="0">
                <a:solidFill>
                  <a:schemeClr val="bg1"/>
                </a:solidFill>
                <a:latin typeface="Ubuntu Light" panose="020B0304030602030204" pitchFamily="34" charset="0"/>
              </a:rPr>
              <a:t>The mark “CDC” is owned by the US Dept. of Health and Human Services and is used with permission. Use of this logo is not an endorsement by HHS or CDC of any particular product, service, or enterprise.</a:t>
            </a:r>
          </a:p>
        </p:txBody>
      </p:sp>
    </p:spTree>
    <p:extLst>
      <p:ext uri="{BB962C8B-B14F-4D97-AF65-F5344CB8AC3E}">
        <p14:creationId xmlns:p14="http://schemas.microsoft.com/office/powerpoint/2010/main" val="1058522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FD8ED8-3A9F-CA4B-A384-64C844BE28EB}"/>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3857" y="238056"/>
            <a:ext cx="9005706"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Hydration</a:t>
            </a:r>
          </a:p>
        </p:txBody>
      </p:sp>
      <p:sp>
        <p:nvSpPr>
          <p:cNvPr id="8" name="Content Placeholder 7"/>
          <p:cNvSpPr>
            <a:spLocks noGrp="1"/>
          </p:cNvSpPr>
          <p:nvPr>
            <p:ph sz="half" idx="1"/>
          </p:nvPr>
        </p:nvSpPr>
        <p:spPr>
          <a:xfrm>
            <a:off x="743857" y="1910416"/>
            <a:ext cx="6135806" cy="4351338"/>
          </a:xfrm>
        </p:spPr>
        <p:txBody>
          <a:bodyPr/>
          <a:lstStyle/>
          <a:p>
            <a:r>
              <a:rPr lang="en-US" dirty="0"/>
              <a:t>Provide adequate water breaks during practices.</a:t>
            </a:r>
          </a:p>
          <a:p>
            <a:r>
              <a:rPr lang="en-US" dirty="0"/>
              <a:t>Simple messages about hydration and performance.</a:t>
            </a:r>
          </a:p>
          <a:p>
            <a:r>
              <a:rPr lang="en-US" dirty="0"/>
              <a:t>Signs, symptoms and effects of dehydration are presented and reinforced during practice. </a:t>
            </a:r>
          </a:p>
          <a:p>
            <a:r>
              <a:rPr lang="en-US" dirty="0"/>
              <a:t>Water is encouraged as the best beverage choice both in and out of practice.</a:t>
            </a:r>
          </a:p>
        </p:txBody>
      </p:sp>
      <p:pic>
        <p:nvPicPr>
          <p:cNvPr id="10" name="Picture 9">
            <a:extLst>
              <a:ext uri="{FF2B5EF4-FFF2-40B4-BE49-F238E27FC236}">
                <a16:creationId xmlns:a16="http://schemas.microsoft.com/office/drawing/2014/main" id="{F72F8F53-6890-C44B-9746-519718DF4A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6634" y="1887416"/>
            <a:ext cx="4397339" cy="4397339"/>
          </a:xfrm>
          <a:prstGeom prst="rect">
            <a:avLst/>
          </a:prstGeom>
        </p:spPr>
      </p:pic>
      <p:pic>
        <p:nvPicPr>
          <p:cNvPr id="11" name="Picture 10">
            <a:extLst>
              <a:ext uri="{FF2B5EF4-FFF2-40B4-BE49-F238E27FC236}">
                <a16:creationId xmlns:a16="http://schemas.microsoft.com/office/drawing/2014/main" id="{3D276400-D3D2-FF4A-9D18-6D3A6598CB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855894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0CE59C-6978-2949-B12F-B0A8ABB9C176}"/>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33439" y="238717"/>
            <a:ext cx="7274180"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Resources to Promote Fitness</a:t>
            </a:r>
          </a:p>
        </p:txBody>
      </p:sp>
      <p:pic>
        <p:nvPicPr>
          <p:cNvPr id="13"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315" y="1711465"/>
            <a:ext cx="6206531" cy="47765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99232" y="2177598"/>
            <a:ext cx="3496455" cy="27014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5" name="Content Placeholder 5"/>
          <p:cNvPicPr>
            <a:picLocks noChangeAspect="1"/>
          </p:cNvPicPr>
          <p:nvPr/>
        </p:nvPicPr>
        <p:blipFill>
          <a:blip r:embed="rId5"/>
          <a:stretch>
            <a:fillRect/>
          </a:stretch>
        </p:blipFill>
        <p:spPr bwMode="auto">
          <a:xfrm>
            <a:off x="9884520" y="3399978"/>
            <a:ext cx="1988990" cy="30640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pic>
      <p:pic>
        <p:nvPicPr>
          <p:cNvPr id="10" name="Picture 9">
            <a:extLst>
              <a:ext uri="{FF2B5EF4-FFF2-40B4-BE49-F238E27FC236}">
                <a16:creationId xmlns:a16="http://schemas.microsoft.com/office/drawing/2014/main" id="{ECBAEAB9-BB53-D749-B158-377C57DCD1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3572485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619C903-74BE-F640-AFA6-6A4268E9D014}"/>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65134" y="258899"/>
            <a:ext cx="5990387"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Supporters</a:t>
            </a:r>
          </a:p>
        </p:txBody>
      </p:sp>
      <p:sp>
        <p:nvSpPr>
          <p:cNvPr id="4" name="Content Placeholder 3"/>
          <p:cNvSpPr>
            <a:spLocks noGrp="1"/>
          </p:cNvSpPr>
          <p:nvPr>
            <p:ph sz="half" idx="1"/>
          </p:nvPr>
        </p:nvSpPr>
        <p:spPr>
          <a:xfrm>
            <a:off x="762000" y="2048361"/>
            <a:ext cx="5334000" cy="2992035"/>
          </a:xfrm>
        </p:spPr>
        <p:txBody>
          <a:bodyPr>
            <a:normAutofit lnSpcReduction="10000"/>
          </a:bodyPr>
          <a:lstStyle/>
          <a:p>
            <a:r>
              <a:rPr lang="en-US" sz="3600" dirty="0"/>
              <a:t>Athletes!</a:t>
            </a:r>
          </a:p>
          <a:p>
            <a:r>
              <a:rPr lang="en-US" sz="3600" dirty="0"/>
              <a:t>Family Members</a:t>
            </a:r>
          </a:p>
          <a:p>
            <a:r>
              <a:rPr lang="en-US" sz="3600" dirty="0"/>
              <a:t>Other coaches</a:t>
            </a:r>
          </a:p>
          <a:p>
            <a:r>
              <a:rPr lang="en-US" sz="3600" dirty="0"/>
              <a:t>Fitness Professionals</a:t>
            </a:r>
          </a:p>
          <a:p>
            <a:r>
              <a:rPr lang="en-US" sz="3600" dirty="0"/>
              <a:t>College students </a:t>
            </a:r>
          </a:p>
        </p:txBody>
      </p:sp>
      <p:pic>
        <p:nvPicPr>
          <p:cNvPr id="10" name="Picture 9">
            <a:extLst>
              <a:ext uri="{FF2B5EF4-FFF2-40B4-BE49-F238E27FC236}">
                <a16:creationId xmlns:a16="http://schemas.microsoft.com/office/drawing/2014/main" id="{D5BCB5B3-EE71-2E49-BDF5-808AC93809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358319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6C772">
            <a:alpha val="14000"/>
          </a:srgb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FFA1CDA-BD0F-274D-8E41-A5A87E384D45}"/>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38908" y="228123"/>
            <a:ext cx="5547702" cy="769441"/>
          </a:xfrm>
          <a:prstGeom prst="rect">
            <a:avLst/>
          </a:prstGeom>
          <a:noFill/>
        </p:spPr>
        <p:txBody>
          <a:bodyPr wrap="square" rtlCol="0">
            <a:spAutoFit/>
          </a:bodyPr>
          <a:lstStyle/>
          <a:p>
            <a:r>
              <a:rPr lang="en-US" sz="4400" dirty="0">
                <a:solidFill>
                  <a:prstClr val="white"/>
                </a:solidFill>
                <a:latin typeface="Ubuntu" panose="020B0504030602030204" pitchFamily="34" charset="0"/>
              </a:rPr>
              <a:t>Mission Statement</a:t>
            </a:r>
          </a:p>
        </p:txBody>
      </p:sp>
      <p:sp>
        <p:nvSpPr>
          <p:cNvPr id="5" name="TextBox 4"/>
          <p:cNvSpPr txBox="1"/>
          <p:nvPr/>
        </p:nvSpPr>
        <p:spPr>
          <a:xfrm>
            <a:off x="606669" y="1811797"/>
            <a:ext cx="10978661" cy="2677656"/>
          </a:xfrm>
          <a:prstGeom prst="rect">
            <a:avLst/>
          </a:prstGeom>
          <a:noFill/>
        </p:spPr>
        <p:txBody>
          <a:bodyPr wrap="square" rtlCol="0">
            <a:spAutoFit/>
          </a:bodyPr>
          <a:lstStyle/>
          <a:p>
            <a:r>
              <a:rPr lang="en-US" sz="2800" dirty="0">
                <a:solidFill>
                  <a:prstClr val="black"/>
                </a:solidFill>
                <a:latin typeface="Ubuntu" panose="020B0504030602030204" pitchFamily="34" charset="0"/>
              </a:rPr>
              <a:t>Provide year-round sports training and athletic competition in a variety of Olympic-type sport for children and adults with intellectual disabilities giving them </a:t>
            </a:r>
            <a:r>
              <a:rPr lang="en-US" sz="2800" b="1" dirty="0">
                <a:solidFill>
                  <a:srgbClr val="36C772"/>
                </a:solidFill>
                <a:latin typeface="Ubuntu" panose="020B0504030602030204" pitchFamily="34" charset="0"/>
              </a:rPr>
              <a:t>continuing</a:t>
            </a:r>
            <a:r>
              <a:rPr lang="en-US" sz="2800" dirty="0">
                <a:solidFill>
                  <a:srgbClr val="36C772"/>
                </a:solidFill>
                <a:latin typeface="Ubuntu" panose="020B0504030602030204" pitchFamily="34" charset="0"/>
              </a:rPr>
              <a:t> </a:t>
            </a:r>
            <a:r>
              <a:rPr lang="en-US" sz="2800" b="1" dirty="0">
                <a:solidFill>
                  <a:srgbClr val="36C772"/>
                </a:solidFill>
                <a:latin typeface="Ubuntu" panose="020B0504030602030204" pitchFamily="34" charset="0"/>
              </a:rPr>
              <a:t>opportunities to develop physical fitness</a:t>
            </a:r>
            <a:r>
              <a:rPr lang="en-US" sz="2800" dirty="0">
                <a:solidFill>
                  <a:prstClr val="black"/>
                </a:solidFill>
                <a:latin typeface="Ubuntu" panose="020B0504030602030204" pitchFamily="34" charset="0"/>
              </a:rPr>
              <a:t>, demonstrate courage, experience joy, and participate in a sharing of gifts, skills, and friendships with families, other Special Olympics athletes, and the community.</a:t>
            </a:r>
          </a:p>
        </p:txBody>
      </p:sp>
      <p:pic>
        <p:nvPicPr>
          <p:cNvPr id="10" name="Picture 9">
            <a:extLst>
              <a:ext uri="{FF2B5EF4-FFF2-40B4-BE49-F238E27FC236}">
                <a16:creationId xmlns:a16="http://schemas.microsoft.com/office/drawing/2014/main" id="{BFAE4419-A7E3-0B45-99F7-1CC749BDAA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33329840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6C772">
            <a:alpha val="14000"/>
          </a:srgb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746BF3C-BF8F-E946-B464-101CA68BD254}"/>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84105" y="273241"/>
            <a:ext cx="9005706"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Special Olympics Fitness</a:t>
            </a:r>
          </a:p>
        </p:txBody>
      </p:sp>
      <p:sp>
        <p:nvSpPr>
          <p:cNvPr id="3" name="Content Placeholder 2"/>
          <p:cNvSpPr txBox="1">
            <a:spLocks/>
          </p:cNvSpPr>
          <p:nvPr/>
        </p:nvSpPr>
        <p:spPr>
          <a:xfrm>
            <a:off x="793287" y="1790196"/>
            <a:ext cx="10605426" cy="40530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prstClr val="black"/>
                </a:solidFill>
                <a:latin typeface="Ubuntu" panose="020B0504030602030204" pitchFamily="34" charset="0"/>
              </a:rPr>
              <a:t>Optimal health and performance through adequate  physical activity, nutrition, and hydration.</a:t>
            </a:r>
          </a:p>
        </p:txBody>
      </p:sp>
      <p:pic>
        <p:nvPicPr>
          <p:cNvPr id="9" name="Picture 8">
            <a:extLst>
              <a:ext uri="{FF2B5EF4-FFF2-40B4-BE49-F238E27FC236}">
                <a16:creationId xmlns:a16="http://schemas.microsoft.com/office/drawing/2014/main" id="{23321FC8-417E-AA48-BA12-2FE9A6D6F1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2908" y="3217241"/>
            <a:ext cx="2801814" cy="2801814"/>
          </a:xfrm>
          <a:prstGeom prst="rect">
            <a:avLst/>
          </a:prstGeom>
        </p:spPr>
      </p:pic>
      <p:pic>
        <p:nvPicPr>
          <p:cNvPr id="11" name="Picture 10">
            <a:extLst>
              <a:ext uri="{FF2B5EF4-FFF2-40B4-BE49-F238E27FC236}">
                <a16:creationId xmlns:a16="http://schemas.microsoft.com/office/drawing/2014/main" id="{9C20491F-794F-C74C-ACD8-1B2087C5E1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5093" y="3292241"/>
            <a:ext cx="2801814" cy="2801814"/>
          </a:xfrm>
          <a:prstGeom prst="rect">
            <a:avLst/>
          </a:prstGeom>
        </p:spPr>
      </p:pic>
      <p:pic>
        <p:nvPicPr>
          <p:cNvPr id="13" name="Picture 12">
            <a:extLst>
              <a:ext uri="{FF2B5EF4-FFF2-40B4-BE49-F238E27FC236}">
                <a16:creationId xmlns:a16="http://schemas.microsoft.com/office/drawing/2014/main" id="{5F1A8BCF-7423-4749-8855-47B8EF3B069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67278" y="3292241"/>
            <a:ext cx="2801814" cy="2801814"/>
          </a:xfrm>
          <a:prstGeom prst="rect">
            <a:avLst/>
          </a:prstGeom>
        </p:spPr>
      </p:pic>
      <p:pic>
        <p:nvPicPr>
          <p:cNvPr id="14" name="Picture 13">
            <a:extLst>
              <a:ext uri="{FF2B5EF4-FFF2-40B4-BE49-F238E27FC236}">
                <a16:creationId xmlns:a16="http://schemas.microsoft.com/office/drawing/2014/main" id="{10527933-1B0C-5749-93FE-0766C890725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970140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DBFCA0-46B6-9A43-AF0B-81D48CF8CC99}"/>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84105" y="289678"/>
            <a:ext cx="9005706"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Benefits of Fitness for Athletes</a:t>
            </a:r>
          </a:p>
        </p:txBody>
      </p:sp>
      <p:sp>
        <p:nvSpPr>
          <p:cNvPr id="8" name="Content Placeholder 7"/>
          <p:cNvSpPr>
            <a:spLocks noGrp="1"/>
          </p:cNvSpPr>
          <p:nvPr>
            <p:ph sz="half" idx="1"/>
          </p:nvPr>
        </p:nvSpPr>
        <p:spPr>
          <a:xfrm>
            <a:off x="729341" y="1544047"/>
            <a:ext cx="10911674" cy="4711889"/>
          </a:xfrm>
        </p:spPr>
        <p:txBody>
          <a:bodyPr>
            <a:normAutofit/>
          </a:bodyPr>
          <a:lstStyle/>
          <a:p>
            <a:r>
              <a:rPr lang="en-US" dirty="0">
                <a:latin typeface="Ubuntu" panose="020B0504030602030204" pitchFamily="34" charset="0"/>
              </a:rPr>
              <a:t>Enhanced sport performance through improved</a:t>
            </a:r>
          </a:p>
          <a:p>
            <a:pPr lvl="1"/>
            <a:r>
              <a:rPr lang="en-US" sz="2000" dirty="0">
                <a:latin typeface="Ubuntu" panose="020B0504030602030204" pitchFamily="34" charset="0"/>
              </a:rPr>
              <a:t>Endurance/stamina.</a:t>
            </a:r>
          </a:p>
          <a:p>
            <a:pPr lvl="1"/>
            <a:r>
              <a:rPr lang="en-US" sz="2000" dirty="0">
                <a:latin typeface="Ubuntu" panose="020B0504030602030204" pitchFamily="34" charset="0"/>
              </a:rPr>
              <a:t>Speed and agility.</a:t>
            </a:r>
          </a:p>
          <a:p>
            <a:pPr lvl="1"/>
            <a:r>
              <a:rPr lang="en-US" sz="2000" dirty="0">
                <a:latin typeface="Ubuntu" panose="020B0504030602030204" pitchFamily="34" charset="0"/>
              </a:rPr>
              <a:t>Strength and power.</a:t>
            </a:r>
          </a:p>
          <a:p>
            <a:pPr lvl="1"/>
            <a:r>
              <a:rPr lang="en-US" sz="2000" dirty="0">
                <a:latin typeface="Ubuntu" panose="020B0504030602030204" pitchFamily="34" charset="0"/>
              </a:rPr>
              <a:t>Flexibility.</a:t>
            </a:r>
          </a:p>
          <a:p>
            <a:pPr lvl="1"/>
            <a:r>
              <a:rPr lang="en-US" sz="2000" dirty="0">
                <a:latin typeface="Ubuntu" panose="020B0504030602030204" pitchFamily="34" charset="0"/>
              </a:rPr>
              <a:t>Healthy weight.</a:t>
            </a:r>
          </a:p>
          <a:p>
            <a:r>
              <a:rPr lang="en-US" dirty="0">
                <a:latin typeface="Ubuntu" panose="020B0504030602030204" pitchFamily="34" charset="0"/>
              </a:rPr>
              <a:t>Increased energy level, improved focus, and better recovery after practices &amp; games.</a:t>
            </a:r>
          </a:p>
          <a:p>
            <a:r>
              <a:rPr lang="en-US" dirty="0">
                <a:latin typeface="Ubuntu" panose="020B0504030602030204" pitchFamily="34" charset="0"/>
              </a:rPr>
              <a:t>Reduced risk for sport-related injuries.</a:t>
            </a:r>
          </a:p>
          <a:p>
            <a:r>
              <a:rPr lang="en-US" dirty="0">
                <a:latin typeface="Ubuntu" panose="020B0504030602030204" pitchFamily="34" charset="0"/>
              </a:rPr>
              <a:t>Decreased risk for illnesses and chronic diseases.</a:t>
            </a:r>
          </a:p>
          <a:p>
            <a:r>
              <a:rPr lang="en-US" dirty="0">
                <a:latin typeface="Ubuntu" panose="020B0504030602030204" pitchFamily="34" charset="0"/>
              </a:rPr>
              <a:t>Improved quality of life.</a:t>
            </a:r>
          </a:p>
        </p:txBody>
      </p:sp>
      <p:pic>
        <p:nvPicPr>
          <p:cNvPr id="9" name="Picture 8">
            <a:extLst>
              <a:ext uri="{FF2B5EF4-FFF2-40B4-BE49-F238E27FC236}">
                <a16:creationId xmlns:a16="http://schemas.microsoft.com/office/drawing/2014/main" id="{5D581684-40D9-E74A-B464-C5C6D709C4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262280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29ABFB-880B-0B45-9DD3-A97A37BE7E12}"/>
              </a:ext>
            </a:extLst>
          </p:cNvPr>
          <p:cNvSpPr/>
          <p:nvPr/>
        </p:nvSpPr>
        <p:spPr>
          <a:xfrm>
            <a:off x="0" y="0"/>
            <a:ext cx="12192000" cy="1596680"/>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951295733"/>
              </p:ext>
            </p:extLst>
          </p:nvPr>
        </p:nvGraphicFramePr>
        <p:xfrm>
          <a:off x="2350861" y="2110154"/>
          <a:ext cx="7192277" cy="3856756"/>
        </p:xfrm>
        <a:graphic>
          <a:graphicData uri="http://schemas.openxmlformats.org/drawingml/2006/table">
            <a:tbl>
              <a:tblPr firstRow="1" bandRow="1">
                <a:tableStyleId>{5C22544A-7EE6-4342-B048-85BDC9FD1C3A}</a:tableStyleId>
              </a:tblPr>
              <a:tblGrid>
                <a:gridCol w="5236362">
                  <a:extLst>
                    <a:ext uri="{9D8B030D-6E8A-4147-A177-3AD203B41FA5}">
                      <a16:colId xmlns:a16="http://schemas.microsoft.com/office/drawing/2014/main" val="3465930991"/>
                    </a:ext>
                  </a:extLst>
                </a:gridCol>
                <a:gridCol w="1955915">
                  <a:extLst>
                    <a:ext uri="{9D8B030D-6E8A-4147-A177-3AD203B41FA5}">
                      <a16:colId xmlns:a16="http://schemas.microsoft.com/office/drawing/2014/main" val="2196399831"/>
                    </a:ext>
                  </a:extLst>
                </a:gridCol>
              </a:tblGrid>
              <a:tr h="743183">
                <a:tc>
                  <a:txBody>
                    <a:bodyPr/>
                    <a:lstStyle/>
                    <a:p>
                      <a:r>
                        <a:rPr lang="en-US" sz="2200">
                          <a:latin typeface="Ubuntu" panose="020B0504030602030204" pitchFamily="34" charset="0"/>
                        </a:rPr>
                        <a:t>Problem identified</a:t>
                      </a:r>
                    </a:p>
                  </a:txBody>
                  <a:tcPr marL="82576" marR="82576" marT="41288" marB="41288"/>
                </a:tc>
                <a:tc>
                  <a:txBody>
                    <a:bodyPr/>
                    <a:lstStyle/>
                    <a:p>
                      <a:r>
                        <a:rPr lang="en-US" sz="2200" dirty="0">
                          <a:latin typeface="Ubuntu" panose="020B0504030602030204" pitchFamily="34" charset="0"/>
                        </a:rPr>
                        <a:t>% Athletes SONA</a:t>
                      </a:r>
                    </a:p>
                  </a:txBody>
                  <a:tcPr marL="82576" marR="82576" marT="41288" marB="41288"/>
                </a:tc>
                <a:extLst>
                  <a:ext uri="{0D108BD9-81ED-4DB2-BD59-A6C34878D82A}">
                    <a16:rowId xmlns:a16="http://schemas.microsoft.com/office/drawing/2014/main" val="1904917565"/>
                  </a:ext>
                </a:extLst>
              </a:tr>
              <a:tr h="517270">
                <a:tc>
                  <a:txBody>
                    <a:bodyPr/>
                    <a:lstStyle/>
                    <a:p>
                      <a:r>
                        <a:rPr lang="en-US" sz="2200" dirty="0">
                          <a:latin typeface="Ubuntu" panose="020B0504030602030204" pitchFamily="34" charset="0"/>
                        </a:rPr>
                        <a:t>Low Bone Density</a:t>
                      </a:r>
                    </a:p>
                  </a:txBody>
                  <a:tcPr marL="82576" marR="82576" marT="41288" marB="41288"/>
                </a:tc>
                <a:tc>
                  <a:txBody>
                    <a:bodyPr/>
                    <a:lstStyle/>
                    <a:p>
                      <a:r>
                        <a:rPr lang="en-US" sz="1600">
                          <a:latin typeface="Ubuntu" panose="020B0504030602030204" pitchFamily="34" charset="0"/>
                        </a:rPr>
                        <a:t>25.6</a:t>
                      </a:r>
                    </a:p>
                  </a:txBody>
                  <a:tcPr marL="82576" marR="82576" marT="41288" marB="41288"/>
                </a:tc>
                <a:extLst>
                  <a:ext uri="{0D108BD9-81ED-4DB2-BD59-A6C34878D82A}">
                    <a16:rowId xmlns:a16="http://schemas.microsoft.com/office/drawing/2014/main" val="3142093537"/>
                  </a:ext>
                </a:extLst>
              </a:tr>
              <a:tr h="517270">
                <a:tc>
                  <a:txBody>
                    <a:bodyPr/>
                    <a:lstStyle/>
                    <a:p>
                      <a:r>
                        <a:rPr lang="en-US" sz="2200" baseline="0">
                          <a:latin typeface="Ubuntu" panose="020B0504030602030204" pitchFamily="34" charset="0"/>
                        </a:rPr>
                        <a:t>Overweight or obese*</a:t>
                      </a:r>
                    </a:p>
                  </a:txBody>
                  <a:tcPr marL="82576" marR="82576" marT="41288" marB="41288"/>
                </a:tc>
                <a:tc>
                  <a:txBody>
                    <a:bodyPr/>
                    <a:lstStyle/>
                    <a:p>
                      <a:r>
                        <a:rPr lang="en-US" sz="1600">
                          <a:latin typeface="Ubuntu" panose="020B0504030602030204" pitchFamily="34" charset="0"/>
                        </a:rPr>
                        <a:t>73.3</a:t>
                      </a:r>
                    </a:p>
                  </a:txBody>
                  <a:tcPr marL="82576" marR="82576" marT="41288" marB="41288"/>
                </a:tc>
                <a:extLst>
                  <a:ext uri="{0D108BD9-81ED-4DB2-BD59-A6C34878D82A}">
                    <a16:rowId xmlns:a16="http://schemas.microsoft.com/office/drawing/2014/main" val="2844806624"/>
                  </a:ext>
                </a:extLst>
              </a:tr>
              <a:tr h="517270">
                <a:tc>
                  <a:txBody>
                    <a:bodyPr/>
                    <a:lstStyle/>
                    <a:p>
                      <a:r>
                        <a:rPr lang="en-US" sz="2200">
                          <a:latin typeface="Ubuntu" panose="020B0504030602030204" pitchFamily="34" charset="0"/>
                        </a:rPr>
                        <a:t>Low Exercise Frequency (&lt;3</a:t>
                      </a:r>
                      <a:r>
                        <a:rPr lang="en-US" sz="2200" baseline="0">
                          <a:latin typeface="Ubuntu" panose="020B0504030602030204" pitchFamily="34" charset="0"/>
                        </a:rPr>
                        <a:t> days/week)</a:t>
                      </a:r>
                      <a:endParaRPr lang="en-US" sz="2200">
                        <a:latin typeface="Ubuntu" panose="020B0504030602030204" pitchFamily="34" charset="0"/>
                      </a:endParaRPr>
                    </a:p>
                  </a:txBody>
                  <a:tcPr marL="82576" marR="82576" marT="41288" marB="41288"/>
                </a:tc>
                <a:tc>
                  <a:txBody>
                    <a:bodyPr/>
                    <a:lstStyle/>
                    <a:p>
                      <a:r>
                        <a:rPr lang="en-US" sz="1600">
                          <a:latin typeface="Ubuntu" panose="020B0504030602030204" pitchFamily="34" charset="0"/>
                        </a:rPr>
                        <a:t>35.3</a:t>
                      </a:r>
                    </a:p>
                  </a:txBody>
                  <a:tcPr marL="82576" marR="82576" marT="41288" marB="41288"/>
                </a:tc>
                <a:extLst>
                  <a:ext uri="{0D108BD9-81ED-4DB2-BD59-A6C34878D82A}">
                    <a16:rowId xmlns:a16="http://schemas.microsoft.com/office/drawing/2014/main" val="604761955"/>
                  </a:ext>
                </a:extLst>
              </a:tr>
              <a:tr h="517270">
                <a:tc>
                  <a:txBody>
                    <a:bodyPr/>
                    <a:lstStyle/>
                    <a:p>
                      <a:r>
                        <a:rPr lang="en-US" sz="2200">
                          <a:latin typeface="Ubuntu" panose="020B0504030602030204" pitchFamily="34" charset="0"/>
                        </a:rPr>
                        <a:t>Flexibility Problems</a:t>
                      </a:r>
                    </a:p>
                  </a:txBody>
                  <a:tcPr marL="82576" marR="82576" marT="41288" marB="41288"/>
                </a:tc>
                <a:tc>
                  <a:txBody>
                    <a:bodyPr/>
                    <a:lstStyle/>
                    <a:p>
                      <a:r>
                        <a:rPr lang="en-US" sz="1600">
                          <a:latin typeface="Ubuntu" panose="020B0504030602030204" pitchFamily="34" charset="0"/>
                        </a:rPr>
                        <a:t>71.3</a:t>
                      </a:r>
                    </a:p>
                  </a:txBody>
                  <a:tcPr marL="82576" marR="82576" marT="41288" marB="41288"/>
                </a:tc>
                <a:extLst>
                  <a:ext uri="{0D108BD9-81ED-4DB2-BD59-A6C34878D82A}">
                    <a16:rowId xmlns:a16="http://schemas.microsoft.com/office/drawing/2014/main" val="1790531016"/>
                  </a:ext>
                </a:extLst>
              </a:tr>
              <a:tr h="517270">
                <a:tc>
                  <a:txBody>
                    <a:bodyPr/>
                    <a:lstStyle/>
                    <a:p>
                      <a:r>
                        <a:rPr lang="en-US" sz="2200">
                          <a:latin typeface="Ubuntu" panose="020B0504030602030204" pitchFamily="34" charset="0"/>
                        </a:rPr>
                        <a:t>Strength Problems</a:t>
                      </a:r>
                    </a:p>
                  </a:txBody>
                  <a:tcPr marL="82576" marR="82576" marT="41288" marB="41288"/>
                </a:tc>
                <a:tc>
                  <a:txBody>
                    <a:bodyPr/>
                    <a:lstStyle/>
                    <a:p>
                      <a:r>
                        <a:rPr lang="en-US" sz="1600">
                          <a:latin typeface="Ubuntu" panose="020B0504030602030204" pitchFamily="34" charset="0"/>
                        </a:rPr>
                        <a:t>56.6</a:t>
                      </a:r>
                    </a:p>
                  </a:txBody>
                  <a:tcPr marL="82576" marR="82576" marT="41288" marB="41288"/>
                </a:tc>
                <a:extLst>
                  <a:ext uri="{0D108BD9-81ED-4DB2-BD59-A6C34878D82A}">
                    <a16:rowId xmlns:a16="http://schemas.microsoft.com/office/drawing/2014/main" val="2280685369"/>
                  </a:ext>
                </a:extLst>
              </a:tr>
              <a:tr h="517270">
                <a:tc>
                  <a:txBody>
                    <a:bodyPr/>
                    <a:lstStyle/>
                    <a:p>
                      <a:r>
                        <a:rPr lang="en-US" sz="2200">
                          <a:latin typeface="Ubuntu" panose="020B0504030602030204" pitchFamily="34" charset="0"/>
                        </a:rPr>
                        <a:t>Balance Problems</a:t>
                      </a:r>
                    </a:p>
                  </a:txBody>
                  <a:tcPr marL="82576" marR="82576" marT="41288" marB="41288"/>
                </a:tc>
                <a:tc>
                  <a:txBody>
                    <a:bodyPr/>
                    <a:lstStyle/>
                    <a:p>
                      <a:r>
                        <a:rPr lang="en-US" sz="1600" dirty="0">
                          <a:latin typeface="Ubuntu" panose="020B0504030602030204" pitchFamily="34" charset="0"/>
                        </a:rPr>
                        <a:t>75.7</a:t>
                      </a:r>
                    </a:p>
                  </a:txBody>
                  <a:tcPr marL="82576" marR="82576" marT="41288" marB="41288"/>
                </a:tc>
                <a:extLst>
                  <a:ext uri="{0D108BD9-81ED-4DB2-BD59-A6C34878D82A}">
                    <a16:rowId xmlns:a16="http://schemas.microsoft.com/office/drawing/2014/main" val="2617015862"/>
                  </a:ext>
                </a:extLst>
              </a:tr>
            </a:tbl>
          </a:graphicData>
        </a:graphic>
      </p:graphicFrame>
      <p:sp>
        <p:nvSpPr>
          <p:cNvPr id="4" name="TextBox 3"/>
          <p:cNvSpPr txBox="1"/>
          <p:nvPr/>
        </p:nvSpPr>
        <p:spPr>
          <a:xfrm>
            <a:off x="2358572" y="6047168"/>
            <a:ext cx="4634602" cy="369332"/>
          </a:xfrm>
          <a:prstGeom prst="rect">
            <a:avLst/>
          </a:prstGeom>
          <a:noFill/>
        </p:spPr>
        <p:txBody>
          <a:bodyPr wrap="none" rtlCol="0">
            <a:spAutoFit/>
          </a:bodyPr>
          <a:lstStyle/>
          <a:p>
            <a:r>
              <a:rPr lang="en-US">
                <a:solidFill>
                  <a:prstClr val="black"/>
                </a:solidFill>
                <a:latin typeface="Ubuntu" panose="020B0504030602030204" pitchFamily="34" charset="0"/>
              </a:rPr>
              <a:t>*adult athletes with BMI over healthy range</a:t>
            </a:r>
          </a:p>
        </p:txBody>
      </p:sp>
      <p:sp>
        <p:nvSpPr>
          <p:cNvPr id="9" name="TextBox 8">
            <a:extLst>
              <a:ext uri="{FF2B5EF4-FFF2-40B4-BE49-F238E27FC236}">
                <a16:creationId xmlns:a16="http://schemas.microsoft.com/office/drawing/2014/main" id="{1E904B28-BDDF-9843-8409-274986E961F3}"/>
              </a:ext>
            </a:extLst>
          </p:cNvPr>
          <p:cNvSpPr txBox="1"/>
          <p:nvPr/>
        </p:nvSpPr>
        <p:spPr>
          <a:xfrm>
            <a:off x="584105" y="101805"/>
            <a:ext cx="9005706" cy="1323439"/>
          </a:xfrm>
          <a:prstGeom prst="rect">
            <a:avLst/>
          </a:prstGeom>
          <a:noFill/>
        </p:spPr>
        <p:txBody>
          <a:bodyPr wrap="square" rtlCol="0">
            <a:spAutoFit/>
          </a:bodyPr>
          <a:lstStyle/>
          <a:p>
            <a:r>
              <a:rPr lang="en-US" sz="4000" b="1" dirty="0">
                <a:solidFill>
                  <a:prstClr val="white"/>
                </a:solidFill>
                <a:latin typeface="Ubuntu" panose="020B0504030602030204" pitchFamily="34" charset="0"/>
              </a:rPr>
              <a:t>Healthy Athletes Data:</a:t>
            </a:r>
          </a:p>
          <a:p>
            <a:r>
              <a:rPr lang="en-US" sz="4000" dirty="0">
                <a:solidFill>
                  <a:prstClr val="white"/>
                </a:solidFill>
                <a:latin typeface="Ubuntu" panose="020B0504030602030204" pitchFamily="34" charset="0"/>
              </a:rPr>
              <a:t>Some Cause for Concern</a:t>
            </a:r>
          </a:p>
        </p:txBody>
      </p:sp>
      <p:pic>
        <p:nvPicPr>
          <p:cNvPr id="10" name="Picture 9">
            <a:extLst>
              <a:ext uri="{FF2B5EF4-FFF2-40B4-BE49-F238E27FC236}">
                <a16:creationId xmlns:a16="http://schemas.microsoft.com/office/drawing/2014/main" id="{6D551016-D78C-0F45-AA93-3AA87403B3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184247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7CF6FF-7AA9-9648-A396-DD9ABFA4D76A}"/>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96964" y="273241"/>
            <a:ext cx="9005706"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Benefits of Fitness for Athletes</a:t>
            </a:r>
          </a:p>
        </p:txBody>
      </p:sp>
      <p:sp>
        <p:nvSpPr>
          <p:cNvPr id="8" name="Content Placeholder 7"/>
          <p:cNvSpPr>
            <a:spLocks noGrp="1"/>
          </p:cNvSpPr>
          <p:nvPr>
            <p:ph sz="half" idx="1"/>
          </p:nvPr>
        </p:nvSpPr>
        <p:spPr>
          <a:xfrm>
            <a:off x="1432011" y="2200964"/>
            <a:ext cx="9206555" cy="2033517"/>
          </a:xfrm>
        </p:spPr>
        <p:txBody>
          <a:bodyPr>
            <a:noAutofit/>
          </a:bodyPr>
          <a:lstStyle/>
          <a:p>
            <a:pPr marL="0" indent="0" algn="ctr">
              <a:buNone/>
            </a:pPr>
            <a:r>
              <a:rPr lang="en-US" sz="7200" dirty="0">
                <a:latin typeface="Ubuntu" panose="020B0504030602030204" pitchFamily="34" charset="0"/>
              </a:rPr>
              <a:t>To be a </a:t>
            </a:r>
            <a:r>
              <a:rPr lang="en-US" sz="7200" b="1" dirty="0">
                <a:solidFill>
                  <a:srgbClr val="36C772"/>
                </a:solidFill>
                <a:latin typeface="Ubuntu" panose="020B0504030602030204" pitchFamily="34" charset="0"/>
              </a:rPr>
              <a:t>great</a:t>
            </a:r>
            <a:r>
              <a:rPr lang="en-US" sz="7200" dirty="0">
                <a:latin typeface="Ubuntu" panose="020B0504030602030204" pitchFamily="34" charset="0"/>
              </a:rPr>
              <a:t> athlete, you need to be a </a:t>
            </a:r>
            <a:r>
              <a:rPr lang="en-US" sz="7200" b="1" dirty="0">
                <a:solidFill>
                  <a:srgbClr val="36C772"/>
                </a:solidFill>
                <a:latin typeface="Ubuntu" panose="020B0504030602030204" pitchFamily="34" charset="0"/>
              </a:rPr>
              <a:t>healthy</a:t>
            </a:r>
            <a:r>
              <a:rPr lang="en-US" sz="7200" b="1" dirty="0">
                <a:latin typeface="Ubuntu" panose="020B0504030602030204" pitchFamily="34" charset="0"/>
              </a:rPr>
              <a:t> </a:t>
            </a:r>
            <a:r>
              <a:rPr lang="en-US" sz="7200" dirty="0">
                <a:latin typeface="Ubuntu" panose="020B0504030602030204" pitchFamily="34" charset="0"/>
              </a:rPr>
              <a:t>athlete.</a:t>
            </a:r>
          </a:p>
        </p:txBody>
      </p:sp>
      <p:pic>
        <p:nvPicPr>
          <p:cNvPr id="9" name="Picture 8">
            <a:extLst>
              <a:ext uri="{FF2B5EF4-FFF2-40B4-BE49-F238E27FC236}">
                <a16:creationId xmlns:a16="http://schemas.microsoft.com/office/drawing/2014/main" id="{3F23CA8D-DBFF-CE43-A255-D6FD245DC5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1062773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3A056F-9C3F-8C41-89B6-D0D0A90F95B9}"/>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30209" y="281871"/>
            <a:ext cx="7785994"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Promoting Fitness</a:t>
            </a:r>
          </a:p>
        </p:txBody>
      </p:sp>
      <p:sp>
        <p:nvSpPr>
          <p:cNvPr id="8" name="Content Placeholder 7"/>
          <p:cNvSpPr>
            <a:spLocks noGrp="1"/>
          </p:cNvSpPr>
          <p:nvPr>
            <p:ph sz="half" idx="1"/>
          </p:nvPr>
        </p:nvSpPr>
        <p:spPr>
          <a:xfrm>
            <a:off x="730209" y="1770702"/>
            <a:ext cx="11227329" cy="4351338"/>
          </a:xfrm>
        </p:spPr>
        <p:txBody>
          <a:bodyPr>
            <a:normAutofit/>
          </a:bodyPr>
          <a:lstStyle/>
          <a:p>
            <a:pPr marL="0" indent="0">
              <a:buNone/>
            </a:pPr>
            <a:r>
              <a:rPr lang="en-US" sz="3200" dirty="0">
                <a:latin typeface="Ubuntu" panose="020B0504030602030204" pitchFamily="34" charset="0"/>
              </a:rPr>
              <a:t> </a:t>
            </a:r>
          </a:p>
          <a:p>
            <a:r>
              <a:rPr lang="en-US" sz="3200" dirty="0">
                <a:latin typeface="Ubuntu" panose="020B0504030602030204" pitchFamily="34" charset="0"/>
              </a:rPr>
              <a:t>Fitness should be a seamless part of </a:t>
            </a:r>
            <a:r>
              <a:rPr lang="en-US" sz="3200" b="1" dirty="0">
                <a:solidFill>
                  <a:srgbClr val="36C772"/>
                </a:solidFill>
                <a:latin typeface="Ubuntu" panose="020B0504030602030204" pitchFamily="34" charset="0"/>
              </a:rPr>
              <a:t>what you already do</a:t>
            </a:r>
            <a:r>
              <a:rPr lang="en-US" sz="3200" dirty="0">
                <a:latin typeface="Ubuntu" panose="020B0504030602030204" pitchFamily="34" charset="0"/>
              </a:rPr>
              <a:t>.</a:t>
            </a:r>
          </a:p>
          <a:p>
            <a:r>
              <a:rPr lang="en-US" sz="3200" dirty="0">
                <a:latin typeface="Ubuntu" panose="020B0504030602030204" pitchFamily="34" charset="0"/>
              </a:rPr>
              <a:t>Small, simple efforts can have a </a:t>
            </a:r>
            <a:r>
              <a:rPr lang="en-US" sz="3200" b="1" dirty="0">
                <a:solidFill>
                  <a:srgbClr val="36C772"/>
                </a:solidFill>
                <a:latin typeface="Ubuntu" panose="020B0504030602030204" pitchFamily="34" charset="0"/>
              </a:rPr>
              <a:t>big impact</a:t>
            </a:r>
            <a:r>
              <a:rPr lang="en-US" sz="3200" dirty="0">
                <a:latin typeface="Ubuntu" panose="020B0504030602030204" pitchFamily="34" charset="0"/>
              </a:rPr>
              <a:t>. </a:t>
            </a:r>
          </a:p>
          <a:p>
            <a:r>
              <a:rPr lang="en-US" sz="3200" dirty="0">
                <a:latin typeface="Ubuntu" panose="020B0504030602030204" pitchFamily="34" charset="0"/>
              </a:rPr>
              <a:t>Present and reinforce </a:t>
            </a:r>
            <a:r>
              <a:rPr lang="en-US" sz="3200" b="1" dirty="0">
                <a:solidFill>
                  <a:srgbClr val="36C772"/>
                </a:solidFill>
                <a:latin typeface="Ubuntu" panose="020B0504030602030204" pitchFamily="34" charset="0"/>
              </a:rPr>
              <a:t>fitness messages</a:t>
            </a:r>
            <a:r>
              <a:rPr lang="en-US" sz="3200" dirty="0">
                <a:latin typeface="Ubuntu" panose="020B0504030602030204" pitchFamily="34" charset="0"/>
              </a:rPr>
              <a:t>.</a:t>
            </a:r>
          </a:p>
          <a:p>
            <a:r>
              <a:rPr lang="en-US" sz="3200" dirty="0">
                <a:latin typeface="Ubuntu" panose="020B0504030602030204" pitchFamily="34" charset="0"/>
              </a:rPr>
              <a:t>Be a </a:t>
            </a:r>
            <a:r>
              <a:rPr lang="en-US" sz="3200" b="1" dirty="0">
                <a:solidFill>
                  <a:srgbClr val="36C772"/>
                </a:solidFill>
                <a:latin typeface="Ubuntu" panose="020B0504030602030204" pitchFamily="34" charset="0"/>
              </a:rPr>
              <a:t>role model</a:t>
            </a:r>
            <a:r>
              <a:rPr lang="en-US" sz="3200" dirty="0">
                <a:latin typeface="Ubuntu" panose="020B0504030602030204" pitchFamily="34" charset="0"/>
              </a:rPr>
              <a:t>.</a:t>
            </a:r>
          </a:p>
        </p:txBody>
      </p:sp>
      <p:pic>
        <p:nvPicPr>
          <p:cNvPr id="9" name="Picture 8">
            <a:extLst>
              <a:ext uri="{FF2B5EF4-FFF2-40B4-BE49-F238E27FC236}">
                <a16:creationId xmlns:a16="http://schemas.microsoft.com/office/drawing/2014/main" id="{5D8E42C1-27C9-3943-BE15-B80C3E6C4F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334872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63BDFAF-BB08-074C-8127-8A8373BB29BE}"/>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3857" y="273241"/>
            <a:ext cx="9005706"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Physical Activity</a:t>
            </a:r>
          </a:p>
        </p:txBody>
      </p:sp>
      <p:sp>
        <p:nvSpPr>
          <p:cNvPr id="8" name="Content Placeholder 7"/>
          <p:cNvSpPr>
            <a:spLocks noGrp="1"/>
          </p:cNvSpPr>
          <p:nvPr>
            <p:ph sz="half" idx="1"/>
          </p:nvPr>
        </p:nvSpPr>
        <p:spPr>
          <a:xfrm>
            <a:off x="743857" y="1604479"/>
            <a:ext cx="6372051" cy="4521573"/>
          </a:xfrm>
        </p:spPr>
        <p:txBody>
          <a:bodyPr>
            <a:normAutofit/>
          </a:bodyPr>
          <a:lstStyle/>
          <a:p>
            <a:r>
              <a:rPr lang="en-US" sz="2400" dirty="0">
                <a:latin typeface="Ubuntu" panose="020B0504030602030204" pitchFamily="34" charset="0"/>
              </a:rPr>
              <a:t>Proper warm-up and cool-down – optimize practice sessions and reduce injury risk.</a:t>
            </a:r>
          </a:p>
          <a:p>
            <a:r>
              <a:rPr lang="en-US" sz="2400" dirty="0">
                <a:latin typeface="Ubuntu" panose="020B0504030602030204" pitchFamily="34" charset="0"/>
              </a:rPr>
              <a:t>Active practices – maximize athlete engagement and minimize waiting/standing.</a:t>
            </a:r>
          </a:p>
          <a:p>
            <a:r>
              <a:rPr lang="en-US" sz="2400" dirty="0">
                <a:latin typeface="Ubuntu" panose="020B0504030602030204" pitchFamily="34" charset="0"/>
              </a:rPr>
              <a:t>Practices include exercise/conditioning – use Fitness Cards to integrate exercises that promote fitness into practices.  </a:t>
            </a:r>
          </a:p>
          <a:p>
            <a:r>
              <a:rPr lang="en-US" sz="2400" dirty="0">
                <a:latin typeface="Ubuntu" panose="020B0504030602030204" pitchFamily="34" charset="0"/>
              </a:rPr>
              <a:t>Physical activity outside of practice is encouraged – inspire athletes to be active for 30 minutes everyday. </a:t>
            </a:r>
          </a:p>
        </p:txBody>
      </p:sp>
      <p:pic>
        <p:nvPicPr>
          <p:cNvPr id="11" name="Picture 10">
            <a:extLst>
              <a:ext uri="{FF2B5EF4-FFF2-40B4-BE49-F238E27FC236}">
                <a16:creationId xmlns:a16="http://schemas.microsoft.com/office/drawing/2014/main" id="{D7E7DE31-DA60-7846-BD35-48FCA2F025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5338" y="1604479"/>
            <a:ext cx="4207399" cy="4207399"/>
          </a:xfrm>
          <a:prstGeom prst="rect">
            <a:avLst/>
          </a:prstGeom>
        </p:spPr>
      </p:pic>
      <p:pic>
        <p:nvPicPr>
          <p:cNvPr id="12" name="Picture 11">
            <a:extLst>
              <a:ext uri="{FF2B5EF4-FFF2-40B4-BE49-F238E27FC236}">
                <a16:creationId xmlns:a16="http://schemas.microsoft.com/office/drawing/2014/main" id="{ECB0DB43-93E3-9D48-8938-DBD6765DC5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339720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6C772">
            <a:alpha val="16000"/>
          </a:srgb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B9975B-C8BB-0B44-887E-023EB90984A4}"/>
              </a:ext>
            </a:extLst>
          </p:cNvPr>
          <p:cNvSpPr/>
          <p:nvPr/>
        </p:nvSpPr>
        <p:spPr>
          <a:xfrm>
            <a:off x="0" y="0"/>
            <a:ext cx="12192000" cy="1254369"/>
          </a:xfrm>
          <a:prstGeom prst="rect">
            <a:avLst/>
          </a:prstGeom>
          <a:solidFill>
            <a:srgbClr val="36C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85242" y="238056"/>
            <a:ext cx="9005706" cy="707886"/>
          </a:xfrm>
          <a:prstGeom prst="rect">
            <a:avLst/>
          </a:prstGeom>
          <a:noFill/>
        </p:spPr>
        <p:txBody>
          <a:bodyPr wrap="square" rtlCol="0">
            <a:spAutoFit/>
          </a:bodyPr>
          <a:lstStyle/>
          <a:p>
            <a:r>
              <a:rPr lang="en-US" sz="4000" dirty="0">
                <a:solidFill>
                  <a:prstClr val="white"/>
                </a:solidFill>
                <a:latin typeface="Ubuntu" panose="020B0504030602030204" pitchFamily="34" charset="0"/>
              </a:rPr>
              <a:t>Nutrition</a:t>
            </a:r>
          </a:p>
        </p:txBody>
      </p:sp>
      <p:sp>
        <p:nvSpPr>
          <p:cNvPr id="8" name="Content Placeholder 7"/>
          <p:cNvSpPr>
            <a:spLocks noGrp="1"/>
          </p:cNvSpPr>
          <p:nvPr>
            <p:ph sz="half" idx="1"/>
          </p:nvPr>
        </p:nvSpPr>
        <p:spPr>
          <a:xfrm>
            <a:off x="685242" y="2220540"/>
            <a:ext cx="5579486" cy="2910384"/>
          </a:xfrm>
        </p:spPr>
        <p:txBody>
          <a:bodyPr/>
          <a:lstStyle/>
          <a:p>
            <a:r>
              <a:rPr lang="en-US" dirty="0"/>
              <a:t>Connection between nutrition and sports performance is discussed.</a:t>
            </a:r>
          </a:p>
          <a:p>
            <a:r>
              <a:rPr lang="en-US" dirty="0"/>
              <a:t>Suggestions for healthy meal and snack choices are discussed.</a:t>
            </a:r>
          </a:p>
          <a:p>
            <a:r>
              <a:rPr lang="en-US" dirty="0"/>
              <a:t>Healthy choices are offered at team meals/snacks. </a:t>
            </a:r>
          </a:p>
        </p:txBody>
      </p:sp>
      <p:pic>
        <p:nvPicPr>
          <p:cNvPr id="9" name="Picture 8">
            <a:extLst>
              <a:ext uri="{FF2B5EF4-FFF2-40B4-BE49-F238E27FC236}">
                <a16:creationId xmlns:a16="http://schemas.microsoft.com/office/drawing/2014/main" id="{5E039A4E-258E-7442-971F-3B2E958136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554" y="1801012"/>
            <a:ext cx="4359040" cy="4359040"/>
          </a:xfrm>
          <a:prstGeom prst="rect">
            <a:avLst/>
          </a:prstGeom>
        </p:spPr>
      </p:pic>
      <p:pic>
        <p:nvPicPr>
          <p:cNvPr id="10" name="Picture 9">
            <a:extLst>
              <a:ext uri="{FF2B5EF4-FFF2-40B4-BE49-F238E27FC236}">
                <a16:creationId xmlns:a16="http://schemas.microsoft.com/office/drawing/2014/main" id="{2C8CE45D-D1A7-DE40-A387-5B119B9559B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88476" y="120229"/>
            <a:ext cx="2249035" cy="985227"/>
          </a:xfrm>
          <a:prstGeom prst="rect">
            <a:avLst/>
          </a:prstGeom>
        </p:spPr>
      </p:pic>
    </p:spTree>
    <p:extLst>
      <p:ext uri="{BB962C8B-B14F-4D97-AF65-F5344CB8AC3E}">
        <p14:creationId xmlns:p14="http://schemas.microsoft.com/office/powerpoint/2010/main" val="3959689921"/>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7A03845707B44AA671CD7D697E4E95" ma:contentTypeVersion="4" ma:contentTypeDescription="Create a new document." ma:contentTypeScope="" ma:versionID="0d4ba9d7e36393d998a15768cea911c5">
  <xsd:schema xmlns:xsd="http://www.w3.org/2001/XMLSchema" xmlns:xs="http://www.w3.org/2001/XMLSchema" xmlns:p="http://schemas.microsoft.com/office/2006/metadata/properties" xmlns:ns2="90691afd-68d4-4dbf-a3a5-86be4e25f7f0" xmlns:ns3="2cc34436-ac2d-44b5-a33a-284d93c5f802" targetNamespace="http://schemas.microsoft.com/office/2006/metadata/properties" ma:root="true" ma:fieldsID="7deffa03380a7cfd3b110ecc5e31339e" ns2:_="" ns3:_="">
    <xsd:import namespace="90691afd-68d4-4dbf-a3a5-86be4e25f7f0"/>
    <xsd:import namespace="2cc34436-ac2d-44b5-a33a-284d93c5f80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691afd-68d4-4dbf-a3a5-86be4e25f7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cc34436-ac2d-44b5-a33a-284d93c5f80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D5FBA6-AD55-451C-B654-5B7CAC209195}">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2cc34436-ac2d-44b5-a33a-284d93c5f802"/>
    <ds:schemaRef ds:uri="90691afd-68d4-4dbf-a3a5-86be4e25f7f0"/>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685B440-4CC3-443D-94E9-E0E224546CEA}">
  <ds:schemaRefs>
    <ds:schemaRef ds:uri="2cc34436-ac2d-44b5-a33a-284d93c5f802"/>
    <ds:schemaRef ds:uri="90691afd-68d4-4dbf-a3a5-86be4e25f7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2BFD97B-E193-4B31-A907-71ECD5C4AE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1638</TotalTime>
  <Words>2300</Words>
  <Application>Microsoft Office PowerPoint</Application>
  <PresentationFormat>Widescreen</PresentationFormat>
  <Paragraphs>121</Paragraphs>
  <Slides>12</Slides>
  <Notes>11</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12</vt:i4>
      </vt:variant>
    </vt:vector>
  </HeadingPairs>
  <TitlesOfParts>
    <vt:vector size="22" baseType="lpstr">
      <vt:lpstr>Arial</vt:lpstr>
      <vt:lpstr>Calibri</vt:lpstr>
      <vt:lpstr>Calibri Light</vt:lpstr>
      <vt:lpstr>Ubuntu</vt:lpstr>
      <vt:lpstr>Ubuntu Light</vt:lpstr>
      <vt:lpstr>1_Office Theme</vt:lpstr>
      <vt:lpstr>Office Theme</vt:lpstr>
      <vt:lpstr>2_Office Theme</vt:lpstr>
      <vt:lpstr>3_Office Theme</vt:lpstr>
      <vt:lpstr>4_Office Theme</vt:lpstr>
      <vt:lpstr>Special Olympics Fitness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Olympics Fitness</dc:title>
  <dc:creator>Monica Forquer</dc:creator>
  <cp:lastModifiedBy>Monica Forquer</cp:lastModifiedBy>
  <cp:revision>8</cp:revision>
  <dcterms:created xsi:type="dcterms:W3CDTF">2018-11-12T15:24:41Z</dcterms:created>
  <dcterms:modified xsi:type="dcterms:W3CDTF">2019-04-24T17:49:47Z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0x0101008A7A03845707B44AA671CD7D697E4E95</vt:lpwstr>
  </property>
</Properties>
</file>