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 id="2147483723" r:id="rId2"/>
    <p:sldMasterId id="2147483732" r:id="rId3"/>
    <p:sldMasterId id="2147483753" r:id="rId4"/>
  </p:sldMasterIdLst>
  <p:notesMasterIdLst>
    <p:notesMasterId r:id="rId34"/>
  </p:notesMasterIdLst>
  <p:handoutMasterIdLst>
    <p:handoutMasterId r:id="rId35"/>
  </p:handoutMasterIdLst>
  <p:sldIdLst>
    <p:sldId id="267" r:id="rId5"/>
    <p:sldId id="291" r:id="rId6"/>
    <p:sldId id="269" r:id="rId7"/>
    <p:sldId id="290" r:id="rId8"/>
    <p:sldId id="270" r:id="rId9"/>
    <p:sldId id="272" r:id="rId10"/>
    <p:sldId id="299" r:id="rId11"/>
    <p:sldId id="271" r:id="rId12"/>
    <p:sldId id="292" r:id="rId13"/>
    <p:sldId id="273" r:id="rId14"/>
    <p:sldId id="274" r:id="rId15"/>
    <p:sldId id="275" r:id="rId16"/>
    <p:sldId id="276" r:id="rId17"/>
    <p:sldId id="293" r:id="rId18"/>
    <p:sldId id="277" r:id="rId19"/>
    <p:sldId id="278" r:id="rId20"/>
    <p:sldId id="279" r:id="rId21"/>
    <p:sldId id="281" r:id="rId22"/>
    <p:sldId id="282" r:id="rId23"/>
    <p:sldId id="283" r:id="rId24"/>
    <p:sldId id="284" r:id="rId25"/>
    <p:sldId id="285" r:id="rId26"/>
    <p:sldId id="294" r:id="rId27"/>
    <p:sldId id="298" r:id="rId28"/>
    <p:sldId id="297" r:id="rId29"/>
    <p:sldId id="296" r:id="rId30"/>
    <p:sldId id="295" r:id="rId31"/>
    <p:sldId id="287" r:id="rId32"/>
    <p:sldId id="28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60"/>
  </p:normalViewPr>
  <p:slideViewPr>
    <p:cSldViewPr snapToGrid="0" snapToObjects="1">
      <p:cViewPr varScale="1">
        <p:scale>
          <a:sx n="96" d="100"/>
          <a:sy n="96" d="100"/>
        </p:scale>
        <p:origin x="966" y="57"/>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t>8/19/2024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t>8/19/2024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t>29</a:t>
            </a:fld>
            <a:endParaRPr lang="en-US"/>
          </a:p>
        </p:txBody>
      </p:sp>
    </p:spTree>
    <p:extLst>
      <p:ext uri="{BB962C8B-B14F-4D97-AF65-F5344CB8AC3E}">
        <p14:creationId xmlns:p14="http://schemas.microsoft.com/office/powerpoint/2010/main" val="3060907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smtClean="0"/>
              <a:pPr/>
              <a:t>‹#›</a:t>
            </a:fld>
            <a:r>
              <a:rPr lang="en-US" dirty="0"/>
              <a:t> Special Olympics Michigan</a:t>
            </a:r>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smtClean="0"/>
              <a:pPr/>
              <a:t>‹#›</a:t>
            </a:fld>
            <a:r>
              <a:rPr lang="en-US" dirty="0"/>
              <a:t> / Special Olympics Michigan</a:t>
            </a:r>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 </a:t>
            </a: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 </a:t>
            </a:r>
            <a:r>
              <a:rPr lang="en-US" b="1">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Light" charset="0"/>
              </a:rPr>
              <a:t>Drag picture to placeholder or click icon to add</a:t>
            </a:r>
            <a:endParaRPr lang="en-US" noProof="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a:solidFill>
                  <a:srgbClr val="4F5146"/>
                </a:solidFill>
                <a:latin typeface="Ubuntu"/>
              </a:rPr>
              <a:t>Michigan</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charset="0"/>
              </a:rPr>
              <a:t>Click to edit Master text styles</a:t>
            </a:r>
          </a:p>
          <a:p>
            <a:pPr lvl="1"/>
            <a:r>
              <a:rPr lang="ga-IE">
                <a:sym typeface="Ubuntu" charset="0"/>
              </a:rPr>
              <a:t>Second level</a:t>
            </a:r>
          </a:p>
          <a:p>
            <a:pPr lvl="2"/>
            <a:r>
              <a:rPr lang="ga-IE">
                <a:sym typeface="Ubuntu" charset="0"/>
              </a:rPr>
              <a:t>Third level</a:t>
            </a:r>
          </a:p>
          <a:p>
            <a:pPr lvl="3"/>
            <a:r>
              <a:rPr lang="ga-IE">
                <a:sym typeface="Ubuntu" charset="0"/>
              </a:rPr>
              <a:t>Fourth level</a:t>
            </a:r>
          </a:p>
          <a:p>
            <a:pPr lvl="4"/>
            <a:r>
              <a:rPr lang="ga-IE">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4"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D33B677E-BE1D-C94D-E787-43A4C1D78848}"/>
              </a:ext>
            </a:extLst>
          </p:cNvPr>
          <p:cNvSpPr>
            <a:spLocks noGrp="1"/>
          </p:cNvSpPr>
          <p:nvPr>
            <p:ph type="ctrTitle"/>
          </p:nvPr>
        </p:nvSpPr>
        <p:spPr>
          <a:xfrm>
            <a:off x="554037" y="2148150"/>
            <a:ext cx="7773293" cy="1470049"/>
          </a:xfrm>
        </p:spPr>
        <p:txBody>
          <a:bodyPr/>
          <a:lstStyle/>
          <a:p>
            <a:pPr algn="ctr"/>
            <a:r>
              <a:rPr lang="en-US" dirty="0"/>
              <a:t>Poly Hockey </a:t>
            </a:r>
            <a:br>
              <a:rPr lang="en-US" dirty="0"/>
            </a:br>
            <a:r>
              <a:rPr lang="en-US" dirty="0"/>
              <a:t>Official Rules</a:t>
            </a:r>
          </a:p>
        </p:txBody>
      </p:sp>
    </p:spTree>
    <p:extLst>
      <p:ext uri="{BB962C8B-B14F-4D97-AF65-F5344CB8AC3E}">
        <p14:creationId xmlns:p14="http://schemas.microsoft.com/office/powerpoint/2010/main" val="44210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022" y="462966"/>
            <a:ext cx="7051823" cy="1046064"/>
          </a:xfrm>
        </p:spPr>
        <p:txBody>
          <a:bodyPr/>
          <a:lstStyle/>
          <a:p>
            <a:pPr algn="ctr"/>
            <a:r>
              <a:rPr lang="en-US" dirty="0">
                <a:effectLst>
                  <a:outerShdw blurRad="38100" dist="38100" dir="2700000" algn="tl">
                    <a:srgbClr val="000000">
                      <a:alpha val="43137"/>
                    </a:srgbClr>
                  </a:outerShdw>
                </a:effectLst>
              </a:rPr>
              <a:t>Hockey Court</a:t>
            </a:r>
          </a:p>
        </p:txBody>
      </p:sp>
      <p:sp>
        <p:nvSpPr>
          <p:cNvPr id="3" name="Content Placeholder 2"/>
          <p:cNvSpPr>
            <a:spLocks noGrp="1"/>
          </p:cNvSpPr>
          <p:nvPr>
            <p:ph idx="1"/>
          </p:nvPr>
        </p:nvSpPr>
        <p:spPr>
          <a:xfrm>
            <a:off x="457200" y="1588168"/>
            <a:ext cx="8077200" cy="4986368"/>
          </a:xfrm>
        </p:spPr>
        <p:txBody>
          <a:bodyPr>
            <a:normAutofit/>
          </a:bodyPr>
          <a:lstStyle/>
          <a:p>
            <a:pPr marL="342900" indent="-342900">
              <a:buFont typeface="Arial" pitchFamily="34" charset="0"/>
              <a:buChar char="•"/>
            </a:pPr>
            <a:r>
              <a:rPr lang="en-US" sz="2400" dirty="0"/>
              <a:t>Maximum court size is 40 feet by 80 feet.</a:t>
            </a:r>
          </a:p>
          <a:p>
            <a:pPr marL="342900" indent="-342900">
              <a:buFont typeface="Arial" pitchFamily="34" charset="0"/>
              <a:buChar char="•"/>
            </a:pPr>
            <a:r>
              <a:rPr lang="en-US" sz="2400" dirty="0"/>
              <a:t>Center line splits the court into two halves.</a:t>
            </a:r>
          </a:p>
          <a:p>
            <a:pPr marL="342900" indent="-342900">
              <a:buFont typeface="Arial" pitchFamily="34" charset="0"/>
              <a:buChar char="•"/>
            </a:pPr>
            <a:r>
              <a:rPr lang="en-US" sz="2400" dirty="0"/>
              <a:t>There is one Center Face-Off Circle in the middle of the court and two Face-off Circles on each end of the court.</a:t>
            </a:r>
          </a:p>
          <a:p>
            <a:pPr marL="342900" indent="-342900">
              <a:buFont typeface="Arial" pitchFamily="34" charset="0"/>
              <a:buChar char="•"/>
            </a:pPr>
            <a:r>
              <a:rPr lang="en-US" sz="2400" dirty="0"/>
              <a:t>The back of the goal should sit 2 feet from the back boards. </a:t>
            </a:r>
          </a:p>
          <a:p>
            <a:pPr lvl="1"/>
            <a:endParaRPr lang="en-US" sz="2300" dirty="0">
              <a:solidFill>
                <a:schemeClr val="tx1"/>
              </a:solidFill>
            </a:endParaRPr>
          </a:p>
          <a:p>
            <a:endParaRPr lang="en-US" sz="2300" dirty="0"/>
          </a:p>
        </p:txBody>
      </p:sp>
      <p:pic>
        <p:nvPicPr>
          <p:cNvPr id="5123" name="Picture 3" descr="\\somi-refe\Event-Pictures\Poly Hockey &amp; Bowling\2007 Poly\2011-03-09\DSCF0155_155_0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358" y="4131874"/>
            <a:ext cx="3256883" cy="244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67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023" y="511092"/>
            <a:ext cx="7051823" cy="1046064"/>
          </a:xfrm>
        </p:spPr>
        <p:txBody>
          <a:bodyPr/>
          <a:lstStyle/>
          <a:p>
            <a:pPr algn="ctr"/>
            <a:r>
              <a:rPr lang="en-US" dirty="0">
                <a:effectLst>
                  <a:outerShdw blurRad="38100" dist="38100" dir="2700000" algn="tl">
                    <a:srgbClr val="000000">
                      <a:alpha val="43137"/>
                    </a:srgbClr>
                  </a:outerShdw>
                </a:effectLst>
              </a:rPr>
              <a:t>Hockey Court</a:t>
            </a:r>
          </a:p>
        </p:txBody>
      </p:sp>
      <p:sp>
        <p:nvSpPr>
          <p:cNvPr id="3" name="Content Placeholder 2"/>
          <p:cNvSpPr>
            <a:spLocks noGrp="1"/>
          </p:cNvSpPr>
          <p:nvPr>
            <p:ph idx="1"/>
          </p:nvPr>
        </p:nvSpPr>
        <p:spPr>
          <a:xfrm>
            <a:off x="544513" y="1557156"/>
            <a:ext cx="7912100" cy="4648382"/>
          </a:xfrm>
        </p:spPr>
        <p:txBody>
          <a:bodyPr>
            <a:normAutofit/>
          </a:bodyPr>
          <a:lstStyle/>
          <a:p>
            <a:pPr marL="342900" indent="-342900">
              <a:buFont typeface="Arial" pitchFamily="34" charset="0"/>
              <a:buChar char="•"/>
            </a:pPr>
            <a:r>
              <a:rPr lang="en-US" sz="2400" dirty="0"/>
              <a:t>Goal Crease</a:t>
            </a:r>
          </a:p>
          <a:p>
            <a:pPr lvl="2">
              <a:buFont typeface="Arial" panose="020B0604020202020204" pitchFamily="34" charset="0"/>
              <a:buChar char="•"/>
            </a:pPr>
            <a:r>
              <a:rPr lang="en-US" sz="2000" dirty="0">
                <a:solidFill>
                  <a:schemeClr val="tx1"/>
                </a:solidFill>
              </a:rPr>
              <a:t>Measure 5 feet x 12 feet and is centered in front of the goal.. </a:t>
            </a:r>
          </a:p>
          <a:p>
            <a:pPr marL="342900" indent="-342900">
              <a:buFont typeface="Arial" pitchFamily="34" charset="0"/>
              <a:buChar char="•"/>
            </a:pPr>
            <a:r>
              <a:rPr lang="en-US" sz="2400" dirty="0"/>
              <a:t>Only the goalie and goalie equipment (stick, glove, etc. is allowed inside the goal crease).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993" y="3520440"/>
            <a:ext cx="2841882" cy="3002842"/>
          </a:xfrm>
          <a:prstGeom prst="rect">
            <a:avLst/>
          </a:prstGeom>
        </p:spPr>
      </p:pic>
    </p:spTree>
    <p:extLst>
      <p:ext uri="{BB962C8B-B14F-4D97-AF65-F5344CB8AC3E}">
        <p14:creationId xmlns:p14="http://schemas.microsoft.com/office/powerpoint/2010/main" val="203494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273" y="443715"/>
            <a:ext cx="7051823" cy="1046064"/>
          </a:xfrm>
        </p:spPr>
        <p:txBody>
          <a:bodyPr/>
          <a:lstStyle/>
          <a:p>
            <a:pPr algn="ctr"/>
            <a:r>
              <a:rPr lang="en-US" dirty="0">
                <a:effectLst>
                  <a:outerShdw blurRad="38100" dist="38100" dir="2700000" algn="tl">
                    <a:srgbClr val="000000">
                      <a:alpha val="43137"/>
                    </a:srgbClr>
                  </a:outerShdw>
                </a:effectLst>
              </a:rPr>
              <a:t>Sample Court</a:t>
            </a:r>
          </a:p>
        </p:txBody>
      </p:sp>
      <p:pic>
        <p:nvPicPr>
          <p:cNvPr id="4" name="Content Placeholder 3" descr="Poly Cour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61663"/>
            <a:ext cx="8153400" cy="4652622"/>
          </a:xfrm>
          <a:prstGeom prst="rect">
            <a:avLst/>
          </a:prstGeom>
          <a:noFill/>
          <a:ln>
            <a:noFill/>
          </a:ln>
        </p:spPr>
      </p:pic>
    </p:spTree>
    <p:extLst>
      <p:ext uri="{BB962C8B-B14F-4D97-AF65-F5344CB8AC3E}">
        <p14:creationId xmlns:p14="http://schemas.microsoft.com/office/powerpoint/2010/main" val="368020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273" y="462965"/>
            <a:ext cx="7051823" cy="1046064"/>
          </a:xfrm>
        </p:spPr>
        <p:txBody>
          <a:bodyPr/>
          <a:lstStyle/>
          <a:p>
            <a:pPr algn="ctr"/>
            <a:r>
              <a:rPr lang="en-US" dirty="0">
                <a:effectLst>
                  <a:outerShdw blurRad="38100" dist="38100" dir="2700000" algn="tl">
                    <a:srgbClr val="000000">
                      <a:alpha val="43137"/>
                    </a:srgbClr>
                  </a:outerShdw>
                </a:effectLst>
              </a:rPr>
              <a:t>Gameplay</a:t>
            </a:r>
          </a:p>
        </p:txBody>
      </p:sp>
      <p:sp>
        <p:nvSpPr>
          <p:cNvPr id="3" name="Content Placeholder 2"/>
          <p:cNvSpPr>
            <a:spLocks noGrp="1"/>
          </p:cNvSpPr>
          <p:nvPr>
            <p:ph idx="1"/>
          </p:nvPr>
        </p:nvSpPr>
        <p:spPr>
          <a:xfrm>
            <a:off x="457199" y="1600200"/>
            <a:ext cx="8275321" cy="4974336"/>
          </a:xfrm>
        </p:spPr>
        <p:txBody>
          <a:bodyPr>
            <a:noAutofit/>
          </a:bodyPr>
          <a:lstStyle/>
          <a:p>
            <a:pPr marL="342900" indent="-342900">
              <a:buFont typeface="Arial" pitchFamily="34" charset="0"/>
              <a:buChar char="•"/>
            </a:pPr>
            <a:r>
              <a:rPr lang="en-US" sz="2400" dirty="0">
                <a:solidFill>
                  <a:schemeClr val="tx1"/>
                </a:solidFill>
              </a:rPr>
              <a:t>Games </a:t>
            </a:r>
            <a:r>
              <a:rPr lang="en-US" sz="2400" dirty="0"/>
              <a:t>include </a:t>
            </a:r>
            <a:r>
              <a:rPr lang="en-US" sz="2400" dirty="0">
                <a:solidFill>
                  <a:schemeClr val="tx1"/>
                </a:solidFill>
              </a:rPr>
              <a:t>Nine three-minute periods.</a:t>
            </a:r>
          </a:p>
          <a:p>
            <a:pPr marL="342900" indent="-342900">
              <a:buFont typeface="Arial" pitchFamily="34" charset="0"/>
              <a:buChar char="•"/>
            </a:pPr>
            <a:r>
              <a:rPr lang="en-US" sz="2400" dirty="0">
                <a:solidFill>
                  <a:schemeClr val="tx1"/>
                </a:solidFill>
              </a:rPr>
              <a:t>Face-offs occur at the start of the game and after a scored goal.</a:t>
            </a:r>
          </a:p>
          <a:p>
            <a:pPr marL="342900" indent="-342900">
              <a:buFont typeface="Arial" pitchFamily="34" charset="0"/>
              <a:buChar char="•"/>
            </a:pPr>
            <a:r>
              <a:rPr lang="en-US" sz="2400" dirty="0"/>
              <a:t>Time of Play</a:t>
            </a:r>
          </a:p>
          <a:p>
            <a:pPr lvl="2">
              <a:buFont typeface="Arial" panose="020B0604020202020204" pitchFamily="34" charset="0"/>
              <a:buChar char="•"/>
            </a:pPr>
            <a:r>
              <a:rPr lang="en-US" sz="2000" dirty="0">
                <a:solidFill>
                  <a:schemeClr val="tx1"/>
                </a:solidFill>
              </a:rPr>
              <a:t>Clock will stop when a goal is scored, or any type of foul is called.</a:t>
            </a:r>
          </a:p>
          <a:p>
            <a:pPr lvl="2">
              <a:buFont typeface="Arial" panose="020B0604020202020204" pitchFamily="34" charset="0"/>
              <a:buChar char="•"/>
            </a:pPr>
            <a:r>
              <a:rPr lang="en-US" sz="2000" dirty="0">
                <a:solidFill>
                  <a:schemeClr val="tx1"/>
                </a:solidFill>
              </a:rPr>
              <a:t>Clock will resume within 15 seconds.</a:t>
            </a:r>
          </a:p>
          <a:p>
            <a:pPr lvl="2">
              <a:buFont typeface="Arial" panose="020B0604020202020204" pitchFamily="34" charset="0"/>
              <a:buChar char="•"/>
            </a:pPr>
            <a:r>
              <a:rPr lang="en-US" sz="2000" dirty="0">
                <a:solidFill>
                  <a:schemeClr val="tx1"/>
                </a:solidFill>
              </a:rPr>
              <a:t>Referee will drop a new puck if the one in play happens to go out of bounds.</a:t>
            </a:r>
            <a:endParaRPr lang="en-US" sz="2400" dirty="0">
              <a:solidFill>
                <a:schemeClr val="tx1"/>
              </a:solidFill>
            </a:endParaRPr>
          </a:p>
          <a:p>
            <a:pPr marL="342900" indent="-342900">
              <a:buFont typeface="Arial" pitchFamily="34" charset="0"/>
              <a:buChar char="•"/>
            </a:pPr>
            <a:r>
              <a:rPr lang="en-US" sz="2400" dirty="0">
                <a:solidFill>
                  <a:schemeClr val="tx1"/>
                </a:solidFill>
              </a:rPr>
              <a:t>Overtime is sudden death.</a:t>
            </a:r>
          </a:p>
          <a:p>
            <a:pPr marL="342900" indent="-342900">
              <a:buFont typeface="Arial" pitchFamily="34" charset="0"/>
              <a:buChar char="•"/>
            </a:pPr>
            <a:r>
              <a:rPr lang="en-US" sz="2400" dirty="0">
                <a:solidFill>
                  <a:schemeClr val="tx1"/>
                </a:solidFill>
              </a:rPr>
              <a:t>Each team is allowed one time-out per game.</a:t>
            </a:r>
          </a:p>
          <a:p>
            <a:pPr marL="342900" indent="-342900">
              <a:buFont typeface="Arial" pitchFamily="34" charset="0"/>
              <a:buChar char="•"/>
            </a:pPr>
            <a:endParaRPr lang="en-US" sz="2400" dirty="0">
              <a:solidFill>
                <a:schemeClr val="tx1"/>
              </a:solidFill>
            </a:endParaRPr>
          </a:p>
          <a:p>
            <a:endParaRPr lang="en-US" sz="2200" dirty="0"/>
          </a:p>
        </p:txBody>
      </p:sp>
    </p:spTree>
    <p:extLst>
      <p:ext uri="{BB962C8B-B14F-4D97-AF65-F5344CB8AC3E}">
        <p14:creationId xmlns:p14="http://schemas.microsoft.com/office/powerpoint/2010/main" val="184280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273" y="462965"/>
            <a:ext cx="7051823" cy="1046064"/>
          </a:xfrm>
        </p:spPr>
        <p:txBody>
          <a:bodyPr/>
          <a:lstStyle/>
          <a:p>
            <a:pPr algn="ctr"/>
            <a:r>
              <a:rPr lang="en-US" dirty="0">
                <a:effectLst>
                  <a:outerShdw blurRad="38100" dist="38100" dir="2700000" algn="tl">
                    <a:srgbClr val="000000">
                      <a:alpha val="43137"/>
                    </a:srgbClr>
                  </a:outerShdw>
                </a:effectLst>
              </a:rPr>
              <a:t>Gameplay</a:t>
            </a:r>
          </a:p>
        </p:txBody>
      </p:sp>
      <p:sp>
        <p:nvSpPr>
          <p:cNvPr id="3" name="Content Placeholder 2"/>
          <p:cNvSpPr>
            <a:spLocks noGrp="1"/>
          </p:cNvSpPr>
          <p:nvPr>
            <p:ph idx="1"/>
          </p:nvPr>
        </p:nvSpPr>
        <p:spPr>
          <a:xfrm>
            <a:off x="457199" y="1600200"/>
            <a:ext cx="8275321" cy="4974336"/>
          </a:xfrm>
        </p:spPr>
        <p:txBody>
          <a:bodyPr>
            <a:noAutofit/>
          </a:bodyPr>
          <a:lstStyle/>
          <a:p>
            <a:pPr marL="342900" indent="-342900">
              <a:buFont typeface="Arial" pitchFamily="34" charset="0"/>
              <a:buChar char="•"/>
            </a:pPr>
            <a:r>
              <a:rPr lang="en-US" sz="2400" dirty="0">
                <a:solidFill>
                  <a:schemeClr val="tx1"/>
                </a:solidFill>
              </a:rPr>
              <a:t>Mercy Rule- once a team is ahead by a certain number of goals (determined by the tournament director) the clock will be a running clock.</a:t>
            </a:r>
          </a:p>
          <a:p>
            <a:pPr marL="342900" indent="-342900">
              <a:buFont typeface="Arial" pitchFamily="34" charset="0"/>
              <a:buChar char="•"/>
            </a:pPr>
            <a:r>
              <a:rPr lang="en-US" sz="2400" dirty="0">
                <a:solidFill>
                  <a:schemeClr val="tx1"/>
                </a:solidFill>
              </a:rPr>
              <a:t>Players may trap the puck with their feet or sticks.</a:t>
            </a:r>
          </a:p>
          <a:p>
            <a:pPr marL="342900" indent="-342900">
              <a:buFont typeface="Arial" pitchFamily="34" charset="0"/>
              <a:buChar char="•"/>
            </a:pPr>
            <a:r>
              <a:rPr lang="en-US" sz="2400" dirty="0"/>
              <a:t>Trapping occurs when a player stops the puck with the side of their foot. Players may NOT step directly on top of the puck. </a:t>
            </a:r>
            <a:endParaRPr lang="en-US" sz="2400" dirty="0">
              <a:solidFill>
                <a:schemeClr val="tx1"/>
              </a:solidFill>
            </a:endParaRPr>
          </a:p>
          <a:p>
            <a:pPr marL="342900" indent="-342900">
              <a:buFont typeface="Arial" pitchFamily="34" charset="0"/>
              <a:buChar char="•"/>
            </a:pPr>
            <a:r>
              <a:rPr lang="en-US" sz="2400" dirty="0">
                <a:solidFill>
                  <a:schemeClr val="tx1"/>
                </a:solidFill>
              </a:rPr>
              <a:t>Players may catch the puck and drop it perpendicular to the floor.</a:t>
            </a:r>
          </a:p>
          <a:p>
            <a:pPr marL="342900" indent="-342900">
              <a:buFont typeface="Arial" pitchFamily="34" charset="0"/>
              <a:buChar char="•"/>
            </a:pPr>
            <a:r>
              <a:rPr lang="en-US" sz="2400" dirty="0">
                <a:solidFill>
                  <a:schemeClr val="tx1"/>
                </a:solidFill>
              </a:rPr>
              <a:t>If the puck hits a referee the puck remains in play</a:t>
            </a:r>
          </a:p>
          <a:p>
            <a:pPr marL="342900" indent="-342900">
              <a:buFont typeface="Arial" pitchFamily="34" charset="0"/>
              <a:buChar char="•"/>
            </a:pPr>
            <a:endParaRPr lang="en-US" sz="2400" dirty="0">
              <a:solidFill>
                <a:schemeClr val="tx1"/>
              </a:solidFill>
            </a:endParaRPr>
          </a:p>
          <a:p>
            <a:endParaRPr lang="en-US" sz="2200" dirty="0"/>
          </a:p>
        </p:txBody>
      </p:sp>
    </p:spTree>
    <p:extLst>
      <p:ext uri="{BB962C8B-B14F-4D97-AF65-F5344CB8AC3E}">
        <p14:creationId xmlns:p14="http://schemas.microsoft.com/office/powerpoint/2010/main" val="316020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48" y="453340"/>
            <a:ext cx="7051823" cy="1046064"/>
          </a:xfrm>
        </p:spPr>
        <p:txBody>
          <a:bodyPr/>
          <a:lstStyle/>
          <a:p>
            <a:pPr algn="ctr"/>
            <a:r>
              <a:rPr lang="en-US" dirty="0">
                <a:effectLst>
                  <a:outerShdw blurRad="38100" dist="38100" dir="2700000" algn="tl">
                    <a:srgbClr val="000000">
                      <a:alpha val="43137"/>
                    </a:srgbClr>
                  </a:outerShdw>
                </a:effectLst>
              </a:rPr>
              <a:t>Players</a:t>
            </a:r>
          </a:p>
        </p:txBody>
      </p:sp>
      <p:sp>
        <p:nvSpPr>
          <p:cNvPr id="3" name="Content Placeholder 2"/>
          <p:cNvSpPr>
            <a:spLocks noGrp="1"/>
          </p:cNvSpPr>
          <p:nvPr>
            <p:ph idx="1"/>
          </p:nvPr>
        </p:nvSpPr>
        <p:spPr>
          <a:xfrm>
            <a:off x="457200" y="1597794"/>
            <a:ext cx="8174182" cy="5066242"/>
          </a:xfrm>
        </p:spPr>
        <p:txBody>
          <a:bodyPr>
            <a:normAutofit fontScale="25000" lnSpcReduction="20000"/>
          </a:bodyPr>
          <a:lstStyle/>
          <a:p>
            <a:pPr marL="342900" indent="-342900">
              <a:buFont typeface="Arial" pitchFamily="34" charset="0"/>
              <a:buChar char="•"/>
            </a:pPr>
            <a:r>
              <a:rPr lang="en-US" sz="9600" dirty="0"/>
              <a:t>Players</a:t>
            </a:r>
          </a:p>
          <a:p>
            <a:pPr lvl="2">
              <a:buFont typeface="Arial" panose="020B0604020202020204" pitchFamily="34" charset="0"/>
              <a:buChar char="•"/>
            </a:pPr>
            <a:r>
              <a:rPr lang="en-US" sz="8000" dirty="0">
                <a:solidFill>
                  <a:schemeClr val="tx1"/>
                </a:solidFill>
              </a:rPr>
              <a:t>Roster: Minimum of 7 players and maximum of 13 per team</a:t>
            </a:r>
          </a:p>
          <a:p>
            <a:pPr lvl="2">
              <a:buFont typeface="Arial" panose="020B0604020202020204" pitchFamily="34" charset="0"/>
              <a:buChar char="•"/>
            </a:pPr>
            <a:r>
              <a:rPr lang="en-US" sz="8000" dirty="0">
                <a:solidFill>
                  <a:schemeClr val="tx1"/>
                </a:solidFill>
              </a:rPr>
              <a:t>Each line will consist of:</a:t>
            </a:r>
          </a:p>
          <a:p>
            <a:pPr lvl="5">
              <a:buClr>
                <a:srgbClr val="FF0000"/>
              </a:buClr>
              <a:buFont typeface="Arial" panose="020B0604020202020204" pitchFamily="34" charset="0"/>
              <a:buChar char="•"/>
            </a:pPr>
            <a:r>
              <a:rPr lang="en-US" sz="7200" dirty="0">
                <a:solidFill>
                  <a:schemeClr val="tx1"/>
                </a:solidFill>
              </a:rPr>
              <a:t>2 defensive players (who can only play the defensive half of the court). </a:t>
            </a:r>
          </a:p>
          <a:p>
            <a:pPr lvl="5">
              <a:buClr>
                <a:srgbClr val="FF0000"/>
              </a:buClr>
              <a:buFont typeface="Arial" panose="020B0604020202020204" pitchFamily="34" charset="0"/>
              <a:buChar char="•"/>
            </a:pPr>
            <a:r>
              <a:rPr lang="en-US" sz="7200" dirty="0">
                <a:solidFill>
                  <a:schemeClr val="tx1"/>
                </a:solidFill>
              </a:rPr>
              <a:t>2 forwards (who can only play on the offensive half of the court).</a:t>
            </a:r>
          </a:p>
          <a:p>
            <a:pPr lvl="5">
              <a:buClr>
                <a:srgbClr val="FF0000"/>
              </a:buClr>
              <a:buFont typeface="Arial" panose="020B0604020202020204" pitchFamily="34" charset="0"/>
              <a:buChar char="•"/>
            </a:pPr>
            <a:r>
              <a:rPr lang="en-US" sz="7200" dirty="0">
                <a:solidFill>
                  <a:schemeClr val="tx1"/>
                </a:solidFill>
              </a:rPr>
              <a:t>1 center (can play both offense and defense).</a:t>
            </a:r>
          </a:p>
          <a:p>
            <a:pPr lvl="5">
              <a:buClr>
                <a:srgbClr val="FF0000"/>
              </a:buClr>
              <a:buFont typeface="Arial" panose="020B0604020202020204" pitchFamily="34" charset="0"/>
              <a:buChar char="•"/>
            </a:pPr>
            <a:r>
              <a:rPr lang="en-US" sz="7200" dirty="0">
                <a:solidFill>
                  <a:schemeClr val="tx1"/>
                </a:solidFill>
              </a:rPr>
              <a:t>1 goalie.</a:t>
            </a:r>
          </a:p>
          <a:p>
            <a:pPr lvl="2">
              <a:buFont typeface="Arial" panose="020B0604020202020204" pitchFamily="34" charset="0"/>
              <a:buChar char="•"/>
            </a:pPr>
            <a:r>
              <a:rPr lang="en-US" sz="8000" dirty="0">
                <a:solidFill>
                  <a:schemeClr val="tx1"/>
                </a:solidFill>
              </a:rPr>
              <a:t>All centers must have a stick that is marked by a stripe down the shaft using tape wrapped around the shaft.</a:t>
            </a:r>
          </a:p>
          <a:p>
            <a:pPr lvl="2">
              <a:buFont typeface="Arial" panose="020B0604020202020204" pitchFamily="34" charset="0"/>
              <a:buChar char="•"/>
            </a:pPr>
            <a:r>
              <a:rPr lang="en-US" sz="8000" dirty="0">
                <a:solidFill>
                  <a:schemeClr val="tx1"/>
                </a:solidFill>
              </a:rPr>
              <a:t>Any player can be substituted at any stoppage of play and can play any position</a:t>
            </a:r>
          </a:p>
          <a:p>
            <a:pPr lvl="2">
              <a:buFont typeface="Arial" panose="020B0604020202020204" pitchFamily="34" charset="0"/>
              <a:buChar char="•"/>
            </a:pPr>
            <a:r>
              <a:rPr lang="en-US" sz="8000" dirty="0">
                <a:solidFill>
                  <a:schemeClr val="tx1"/>
                </a:solidFill>
              </a:rPr>
              <a:t>A goalie may be pulled during any stoppage of play. The player substituted may be placed as an additional forward.</a:t>
            </a:r>
          </a:p>
          <a:p>
            <a:pPr lvl="1"/>
            <a:endParaRPr lang="en-US" dirty="0"/>
          </a:p>
        </p:txBody>
      </p:sp>
    </p:spTree>
    <p:extLst>
      <p:ext uri="{BB962C8B-B14F-4D97-AF65-F5344CB8AC3E}">
        <p14:creationId xmlns:p14="http://schemas.microsoft.com/office/powerpoint/2010/main" val="80764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023" y="472591"/>
            <a:ext cx="7051823" cy="1046064"/>
          </a:xfrm>
        </p:spPr>
        <p:txBody>
          <a:bodyPr/>
          <a:lstStyle/>
          <a:p>
            <a:pPr algn="ctr"/>
            <a:r>
              <a:rPr lang="en-US" dirty="0">
                <a:effectLst>
                  <a:outerShdw blurRad="38100" dist="38100" dir="2700000" algn="tl">
                    <a:srgbClr val="000000">
                      <a:alpha val="43137"/>
                    </a:srgbClr>
                  </a:outerShdw>
                </a:effectLst>
              </a:rPr>
              <a:t>Goalkeeping</a:t>
            </a:r>
          </a:p>
        </p:txBody>
      </p:sp>
      <p:sp>
        <p:nvSpPr>
          <p:cNvPr id="3" name="Content Placeholder 2"/>
          <p:cNvSpPr>
            <a:spLocks noGrp="1"/>
          </p:cNvSpPr>
          <p:nvPr>
            <p:ph idx="1"/>
          </p:nvPr>
        </p:nvSpPr>
        <p:spPr>
          <a:xfrm>
            <a:off x="457199" y="1597794"/>
            <a:ext cx="6080761" cy="4976742"/>
          </a:xfrm>
        </p:spPr>
        <p:txBody>
          <a:bodyPr>
            <a:noAutofit/>
          </a:bodyPr>
          <a:lstStyle/>
          <a:p>
            <a:pPr marL="342900" indent="-342900">
              <a:spcBef>
                <a:spcPts val="0"/>
              </a:spcBef>
              <a:spcAft>
                <a:spcPts val="1200"/>
              </a:spcAft>
              <a:buFont typeface="Arial" pitchFamily="34" charset="0"/>
              <a:buChar char="•"/>
            </a:pPr>
            <a:r>
              <a:rPr lang="en-US" sz="2400" dirty="0"/>
              <a:t>Goalkeeper may use his or her hands to clear the puck away from the goal or crease</a:t>
            </a:r>
          </a:p>
          <a:p>
            <a:pPr marL="342900" indent="-342900">
              <a:spcBef>
                <a:spcPts val="0"/>
              </a:spcBef>
              <a:spcAft>
                <a:spcPts val="1200"/>
              </a:spcAft>
              <a:buFont typeface="Arial" pitchFamily="34" charset="0"/>
              <a:buChar char="•"/>
            </a:pPr>
            <a:r>
              <a:rPr lang="en-US" sz="2400" dirty="0"/>
              <a:t>A dotted line will extend from the goal crease at a 45-degree angle to the side face off circles. The goalkeeper may sweep or toss the puck in an underhand manner outside these lines</a:t>
            </a:r>
          </a:p>
          <a:p>
            <a:pPr marL="342900" indent="-342900">
              <a:spcBef>
                <a:spcPts val="0"/>
              </a:spcBef>
              <a:spcAft>
                <a:spcPts val="1200"/>
              </a:spcAft>
              <a:buFont typeface="Arial" pitchFamily="34" charset="0"/>
              <a:buChar char="•"/>
            </a:pPr>
            <a:r>
              <a:rPr lang="en-US" sz="2400" dirty="0"/>
              <a:t>The goalkeeper may shoot the puck, using their stick, in any direction without the 45-degree restrictions but must remain in the crease to do so</a:t>
            </a:r>
          </a:p>
          <a:p>
            <a:pPr marL="452628" indent="-342900">
              <a:buFont typeface="Arial" pitchFamily="34" charset="0"/>
              <a:buChar char="•"/>
            </a:pPr>
            <a:endParaRPr lang="en-US" sz="23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0312" y="2590800"/>
            <a:ext cx="2295287" cy="3429000"/>
          </a:xfrm>
          <a:prstGeom prst="rect">
            <a:avLst/>
          </a:prstGeom>
        </p:spPr>
      </p:pic>
    </p:spTree>
    <p:extLst>
      <p:ext uri="{BB962C8B-B14F-4D97-AF65-F5344CB8AC3E}">
        <p14:creationId xmlns:p14="http://schemas.microsoft.com/office/powerpoint/2010/main" val="95779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273" y="462965"/>
            <a:ext cx="7051823" cy="1046064"/>
          </a:xfrm>
        </p:spPr>
        <p:txBody>
          <a:bodyPr/>
          <a:lstStyle/>
          <a:p>
            <a:pPr algn="ctr"/>
            <a:r>
              <a:rPr lang="en-US" dirty="0">
                <a:effectLst>
                  <a:outerShdw blurRad="38100" dist="38100" dir="2700000" algn="tl">
                    <a:srgbClr val="000000">
                      <a:alpha val="43137"/>
                    </a:srgbClr>
                  </a:outerShdw>
                </a:effectLst>
              </a:rPr>
              <a:t>Goalkeeping</a:t>
            </a:r>
          </a:p>
        </p:txBody>
      </p:sp>
      <p:sp>
        <p:nvSpPr>
          <p:cNvPr id="3" name="Content Placeholder 2"/>
          <p:cNvSpPr>
            <a:spLocks noGrp="1"/>
          </p:cNvSpPr>
          <p:nvPr>
            <p:ph idx="1"/>
          </p:nvPr>
        </p:nvSpPr>
        <p:spPr>
          <a:xfrm>
            <a:off x="462013" y="1588167"/>
            <a:ext cx="7994600" cy="5197643"/>
          </a:xfrm>
        </p:spPr>
        <p:txBody>
          <a:bodyPr>
            <a:noAutofit/>
          </a:bodyPr>
          <a:lstStyle/>
          <a:p>
            <a:pPr marL="342900" indent="-342900">
              <a:buFont typeface="Arial" pitchFamily="34" charset="0"/>
              <a:buChar char="•"/>
            </a:pPr>
            <a:r>
              <a:rPr lang="en-US" sz="2400" dirty="0"/>
              <a:t>The goalkeeper may not hold the puck for more than 3 seconds</a:t>
            </a:r>
          </a:p>
          <a:p>
            <a:pPr marL="342900" indent="-342900">
              <a:buFont typeface="Arial" pitchFamily="34" charset="0"/>
              <a:buChar char="•"/>
            </a:pPr>
            <a:r>
              <a:rPr lang="en-US" sz="2400" dirty="0"/>
              <a:t>The goalkeeper must start in the standing position.</a:t>
            </a:r>
          </a:p>
          <a:p>
            <a:pPr marL="387350" lvl="1" indent="-342900">
              <a:buFont typeface="Arial" pitchFamily="34" charset="0"/>
              <a:buChar char="•"/>
            </a:pPr>
            <a:r>
              <a:rPr lang="en-US" sz="2000" dirty="0"/>
              <a:t>The goalkeeper may go down in front of the goal to make a save, but may not remain on the ground in front of the goal for more than 3 seconds</a:t>
            </a:r>
          </a:p>
          <a:p>
            <a:pPr marL="342900" indent="-342900">
              <a:buFont typeface="Arial" pitchFamily="34" charset="0"/>
              <a:buChar char="•"/>
            </a:pPr>
            <a:r>
              <a:rPr lang="en-US" sz="2400" dirty="0"/>
              <a:t>The goalkeeper must remain in contact with the crease when playing the puck</a:t>
            </a:r>
          </a:p>
          <a:p>
            <a:pPr marL="342900" indent="-342900">
              <a:buFont typeface="Arial" pitchFamily="34" charset="0"/>
              <a:buChar char="•"/>
            </a:pPr>
            <a:r>
              <a:rPr lang="en-US" sz="2400" dirty="0"/>
              <a:t>The goalkeeper may be pulled and can be placed back in the game during any stoppage of time</a:t>
            </a:r>
          </a:p>
        </p:txBody>
      </p:sp>
    </p:spTree>
    <p:extLst>
      <p:ext uri="{BB962C8B-B14F-4D97-AF65-F5344CB8AC3E}">
        <p14:creationId xmlns:p14="http://schemas.microsoft.com/office/powerpoint/2010/main" val="43041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273" y="482216"/>
            <a:ext cx="7051823" cy="1046064"/>
          </a:xfrm>
        </p:spPr>
        <p:txBody>
          <a:bodyPr/>
          <a:lstStyle/>
          <a:p>
            <a:pPr algn="ctr"/>
            <a:r>
              <a:rPr lang="en-US" dirty="0">
                <a:effectLst>
                  <a:outerShdw blurRad="38100" dist="38100" dir="2700000" algn="tl">
                    <a:srgbClr val="000000">
                      <a:alpha val="43137"/>
                    </a:srgbClr>
                  </a:outerShdw>
                </a:effectLst>
              </a:rPr>
              <a:t>Scoring</a:t>
            </a:r>
          </a:p>
        </p:txBody>
      </p:sp>
      <p:sp>
        <p:nvSpPr>
          <p:cNvPr id="3" name="Content Placeholder 2"/>
          <p:cNvSpPr>
            <a:spLocks noGrp="1"/>
          </p:cNvSpPr>
          <p:nvPr>
            <p:ph idx="1"/>
          </p:nvPr>
        </p:nvSpPr>
        <p:spPr>
          <a:xfrm>
            <a:off x="471638" y="1617044"/>
            <a:ext cx="4699802" cy="5012356"/>
          </a:xfrm>
        </p:spPr>
        <p:txBody>
          <a:bodyPr>
            <a:normAutofit fontScale="25000" lnSpcReduction="20000"/>
          </a:bodyPr>
          <a:lstStyle/>
          <a:p>
            <a:pPr marL="342900" indent="-342900">
              <a:buFont typeface="Arial" pitchFamily="34" charset="0"/>
              <a:buChar char="•"/>
            </a:pPr>
            <a:r>
              <a:rPr lang="en-US" sz="9600" dirty="0">
                <a:solidFill>
                  <a:schemeClr val="tx1"/>
                </a:solidFill>
              </a:rPr>
              <a:t>A goal is score when the puck completely breaks the vertical plane of the goal line.</a:t>
            </a:r>
          </a:p>
          <a:p>
            <a:pPr marL="342900" indent="-342900">
              <a:buFont typeface="Arial" pitchFamily="34" charset="0"/>
              <a:buChar char="•"/>
            </a:pPr>
            <a:r>
              <a:rPr lang="en-US" sz="9600" dirty="0">
                <a:solidFill>
                  <a:schemeClr val="tx1"/>
                </a:solidFill>
              </a:rPr>
              <a:t>A puck resting on the goal line </a:t>
            </a:r>
            <a:r>
              <a:rPr lang="en-US" sz="9600" dirty="0"/>
              <a:t>is</a:t>
            </a:r>
            <a:r>
              <a:rPr lang="en-US" sz="9600" dirty="0">
                <a:solidFill>
                  <a:schemeClr val="tx1"/>
                </a:solidFill>
              </a:rPr>
              <a:t> not a goal.</a:t>
            </a:r>
          </a:p>
          <a:p>
            <a:pPr marL="342900" indent="-342900">
              <a:buFont typeface="Arial" pitchFamily="34" charset="0"/>
              <a:buChar char="•"/>
            </a:pPr>
            <a:r>
              <a:rPr lang="en-US" sz="9600" dirty="0"/>
              <a:t>The puck cannot be kicked or thrown into the goal by an offensive player.</a:t>
            </a:r>
          </a:p>
          <a:p>
            <a:pPr marL="342900" indent="-342900">
              <a:buFont typeface="Arial" pitchFamily="34" charset="0"/>
              <a:buChar char="•"/>
            </a:pPr>
            <a:r>
              <a:rPr lang="en-US" sz="9600" dirty="0"/>
              <a:t>A goal cannot be scored on an offensive foul or an offensive player in the goal crease.</a:t>
            </a:r>
          </a:p>
          <a:p>
            <a:pPr marL="342900" indent="-342900">
              <a:buFont typeface="Arial" pitchFamily="34" charset="0"/>
              <a:buChar char="•"/>
            </a:pPr>
            <a:r>
              <a:rPr lang="en-US" sz="9600" dirty="0">
                <a:solidFill>
                  <a:schemeClr val="tx1"/>
                </a:solidFill>
              </a:rPr>
              <a:t>You may score from a face-off.</a:t>
            </a:r>
          </a:p>
          <a:p>
            <a:pPr marL="342900" indent="-342900">
              <a:buFont typeface="Arial" pitchFamily="34" charset="0"/>
              <a:buChar char="•"/>
            </a:pPr>
            <a:r>
              <a:rPr lang="en-US" sz="9600" dirty="0"/>
              <a:t>Goalies may score if the puck is shot legally.</a:t>
            </a:r>
            <a:endParaRPr lang="en-US" sz="9600" dirty="0">
              <a:solidFill>
                <a:schemeClr val="tx1"/>
              </a:solidFill>
            </a:endParaRPr>
          </a:p>
          <a:p>
            <a:endParaRPr lang="en-US" dirty="0"/>
          </a:p>
        </p:txBody>
      </p:sp>
      <p:pic>
        <p:nvPicPr>
          <p:cNvPr id="5122" name="Picture 2" descr="\\Somi-refe\event-pictures\Poly Hockey &amp; Bowling\Poly Hockey 2011\Poly Hockey 2011 1282.jpg"/>
          <p:cNvPicPr>
            <a:picLocks noChangeAspect="1" noChangeArrowheads="1"/>
          </p:cNvPicPr>
          <p:nvPr/>
        </p:nvPicPr>
        <p:blipFill>
          <a:blip r:embed="rId2" cstate="print"/>
          <a:srcRect/>
          <a:stretch>
            <a:fillRect/>
          </a:stretch>
        </p:blipFill>
        <p:spPr bwMode="auto">
          <a:xfrm>
            <a:off x="5171440" y="2733304"/>
            <a:ext cx="3821708" cy="2541188"/>
          </a:xfrm>
          <a:prstGeom prst="rect">
            <a:avLst/>
          </a:prstGeom>
          <a:noFill/>
        </p:spPr>
      </p:pic>
    </p:spTree>
    <p:extLst>
      <p:ext uri="{BB962C8B-B14F-4D97-AF65-F5344CB8AC3E}">
        <p14:creationId xmlns:p14="http://schemas.microsoft.com/office/powerpoint/2010/main" val="67863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47" y="482216"/>
            <a:ext cx="7051823" cy="1046064"/>
          </a:xfrm>
        </p:spPr>
        <p:txBody>
          <a:bodyPr/>
          <a:lstStyle/>
          <a:p>
            <a:pPr algn="ctr"/>
            <a:r>
              <a:rPr lang="en-US" dirty="0">
                <a:effectLst>
                  <a:outerShdw blurRad="38100" dist="38100" dir="2700000" algn="tl">
                    <a:srgbClr val="000000">
                      <a:alpha val="43137"/>
                    </a:srgbClr>
                  </a:outerShdw>
                </a:effectLst>
              </a:rPr>
              <a:t>Minor Fouls</a:t>
            </a:r>
          </a:p>
        </p:txBody>
      </p:sp>
      <p:sp>
        <p:nvSpPr>
          <p:cNvPr id="3" name="Content Placeholder 2"/>
          <p:cNvSpPr>
            <a:spLocks noGrp="1"/>
          </p:cNvSpPr>
          <p:nvPr>
            <p:ph idx="1"/>
          </p:nvPr>
        </p:nvSpPr>
        <p:spPr>
          <a:xfrm>
            <a:off x="457200" y="1607419"/>
            <a:ext cx="8686800" cy="4967117"/>
          </a:xfrm>
        </p:spPr>
        <p:txBody>
          <a:bodyPr>
            <a:normAutofit/>
          </a:bodyPr>
          <a:lstStyle/>
          <a:p>
            <a:pPr marL="457200" indent="-457200">
              <a:buFont typeface="Arial" pitchFamily="34" charset="0"/>
              <a:buChar char="•"/>
            </a:pPr>
            <a:r>
              <a:rPr lang="en-US" sz="2400" dirty="0"/>
              <a:t>Result in stoppage of play and a face-off in the offending team’s defensive face-off circle.</a:t>
            </a:r>
          </a:p>
          <a:p>
            <a:pPr marL="457200" indent="-457200">
              <a:buFont typeface="Arial" pitchFamily="34" charset="0"/>
              <a:buChar char="•"/>
            </a:pPr>
            <a:r>
              <a:rPr lang="en-US" sz="2400" dirty="0"/>
              <a:t>A delayed penalty may be called.</a:t>
            </a:r>
          </a:p>
          <a:p>
            <a:pPr marL="457200" indent="-457200">
              <a:buFont typeface="Arial" pitchFamily="34" charset="0"/>
              <a:buChar char="•"/>
            </a:pPr>
            <a:r>
              <a:rPr lang="en-US" sz="2400" dirty="0"/>
              <a:t>Examples of minor fouls:</a:t>
            </a:r>
          </a:p>
          <a:p>
            <a:pPr lvl="2">
              <a:buFont typeface="Arial" panose="020B0604020202020204" pitchFamily="34" charset="0"/>
              <a:buChar char="•"/>
            </a:pPr>
            <a:r>
              <a:rPr lang="en-US" sz="2000" dirty="0">
                <a:solidFill>
                  <a:schemeClr val="tx1"/>
                </a:solidFill>
              </a:rPr>
              <a:t>Player deliberately holds, lies on or steps on the puck.</a:t>
            </a:r>
          </a:p>
          <a:p>
            <a:pPr lvl="2">
              <a:buFont typeface="Arial" panose="020B0604020202020204" pitchFamily="34" charset="0"/>
              <a:buChar char="•"/>
            </a:pPr>
            <a:r>
              <a:rPr lang="en-US" sz="2000" dirty="0">
                <a:solidFill>
                  <a:schemeClr val="tx1"/>
                </a:solidFill>
              </a:rPr>
              <a:t>Goalkeeper contacts the puck when he/she is not in the crease.</a:t>
            </a:r>
          </a:p>
          <a:p>
            <a:pPr lvl="2">
              <a:buFont typeface="Arial" panose="020B0604020202020204" pitchFamily="34" charset="0"/>
              <a:buChar char="•"/>
            </a:pPr>
            <a:r>
              <a:rPr lang="en-US" sz="2000" dirty="0">
                <a:solidFill>
                  <a:schemeClr val="tx1"/>
                </a:solidFill>
              </a:rPr>
              <a:t>Forward or defensive player crosses the center court line.</a:t>
            </a:r>
          </a:p>
          <a:p>
            <a:pPr lvl="2">
              <a:buFont typeface="Arial" panose="020B0604020202020204" pitchFamily="34" charset="0"/>
              <a:buChar char="•"/>
            </a:pPr>
            <a:r>
              <a:rPr lang="en-US" sz="2000" dirty="0">
                <a:solidFill>
                  <a:schemeClr val="tx1"/>
                </a:solidFill>
              </a:rPr>
              <a:t>Offensive or defensive goes into the crease at any time (including stick).</a:t>
            </a:r>
          </a:p>
          <a:p>
            <a:pPr lvl="2">
              <a:buFont typeface="Arial" panose="020B0604020202020204" pitchFamily="34" charset="0"/>
              <a:buChar char="•"/>
            </a:pPr>
            <a:r>
              <a:rPr lang="en-US" sz="2000" dirty="0">
                <a:solidFill>
                  <a:schemeClr val="tx1"/>
                </a:solidFill>
              </a:rPr>
              <a:t>Deliberate roughness takes place.</a:t>
            </a:r>
          </a:p>
          <a:p>
            <a:pPr lvl="2">
              <a:buFont typeface="Arial" panose="020B0604020202020204" pitchFamily="34" charset="0"/>
              <a:buChar char="•"/>
            </a:pPr>
            <a:r>
              <a:rPr lang="en-US" sz="2000" dirty="0"/>
              <a:t>When a player wears jewelry or hard hair ornament outside the helmet.</a:t>
            </a:r>
          </a:p>
          <a:p>
            <a:pPr lvl="2">
              <a:buFont typeface="Arial" panose="020B0604020202020204" pitchFamily="34" charset="0"/>
              <a:buChar char="•"/>
            </a:pPr>
            <a:r>
              <a:rPr lang="en-US" sz="2000" dirty="0"/>
              <a:t>When a player enters the game with illegal uniform or equipment.</a:t>
            </a:r>
          </a:p>
          <a:p>
            <a:pPr lvl="2">
              <a:buFont typeface="Arial" panose="020B0604020202020204" pitchFamily="34" charset="0"/>
              <a:buChar char="•"/>
            </a:pPr>
            <a:endParaRPr lang="en-US" sz="2000" dirty="0">
              <a:solidFill>
                <a:schemeClr val="tx1"/>
              </a:solidFill>
            </a:endParaRPr>
          </a:p>
          <a:p>
            <a:pPr lvl="1"/>
            <a:endParaRPr lang="en-US" sz="2400"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401819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1630"/>
            <a:ext cx="7999413" cy="4593908"/>
          </a:xfrm>
        </p:spPr>
        <p:txBody>
          <a:bodyPr/>
          <a:lstStyle/>
          <a:p>
            <a:pPr marL="342900" indent="-342900">
              <a:buFont typeface="Arial" pitchFamily="34" charset="0"/>
              <a:buChar char="•"/>
            </a:pPr>
            <a:r>
              <a:rPr lang="en-US" sz="2400" dirty="0"/>
              <a:t>Team Competition</a:t>
            </a:r>
          </a:p>
          <a:p>
            <a:pPr marL="342900" indent="-342900">
              <a:buFont typeface="Arial" pitchFamily="34" charset="0"/>
              <a:buChar char="•"/>
            </a:pPr>
            <a:r>
              <a:rPr lang="en-US" sz="2400" dirty="0"/>
              <a:t>Unified Team Competition</a:t>
            </a:r>
          </a:p>
          <a:p>
            <a:pPr marL="342900" indent="-342900">
              <a:buFont typeface="Arial" pitchFamily="34" charset="0"/>
              <a:buChar char="•"/>
            </a:pPr>
            <a:r>
              <a:rPr lang="en-US" sz="2400" dirty="0"/>
              <a:t>Individual Skills Competition</a:t>
            </a:r>
          </a:p>
        </p:txBody>
      </p:sp>
      <p:sp>
        <p:nvSpPr>
          <p:cNvPr id="5" name="Title 1"/>
          <p:cNvSpPr>
            <a:spLocks noGrp="1"/>
          </p:cNvSpPr>
          <p:nvPr>
            <p:ph type="title"/>
          </p:nvPr>
        </p:nvSpPr>
        <p:spPr>
          <a:xfrm>
            <a:off x="900648" y="462965"/>
            <a:ext cx="7051823" cy="1046064"/>
          </a:xfrm>
        </p:spPr>
        <p:txBody>
          <a:bodyPr/>
          <a:lstStyle/>
          <a:p>
            <a:pPr algn="ctr"/>
            <a:r>
              <a:rPr lang="en-US" dirty="0">
                <a:effectLst>
                  <a:outerShdw blurRad="38100" dist="38100" dir="2700000" algn="tl">
                    <a:srgbClr val="000000">
                      <a:alpha val="43137"/>
                    </a:srgbClr>
                  </a:outerShdw>
                </a:effectLst>
              </a:rPr>
              <a:t>Events Offered</a:t>
            </a:r>
          </a:p>
        </p:txBody>
      </p:sp>
      <p:pic>
        <p:nvPicPr>
          <p:cNvPr id="1026" name="Picture 2" descr="\\somi-refe\Event-Pictures\Poly Hockey &amp; Bowling\2010 Poly Hockey\2010 State Poly Hockey Finals 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28" y="3248788"/>
            <a:ext cx="4212272" cy="28195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278" y="2059686"/>
            <a:ext cx="2746248" cy="3264408"/>
          </a:xfrm>
          <a:prstGeom prst="rect">
            <a:avLst/>
          </a:prstGeom>
        </p:spPr>
      </p:pic>
    </p:spTree>
    <p:extLst>
      <p:ext uri="{BB962C8B-B14F-4D97-AF65-F5344CB8AC3E}">
        <p14:creationId xmlns:p14="http://schemas.microsoft.com/office/powerpoint/2010/main" val="258377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273" y="472591"/>
            <a:ext cx="7051823" cy="1046064"/>
          </a:xfrm>
        </p:spPr>
        <p:txBody>
          <a:bodyPr/>
          <a:lstStyle/>
          <a:p>
            <a:pPr algn="ctr"/>
            <a:r>
              <a:rPr lang="en-US" dirty="0">
                <a:effectLst>
                  <a:outerShdw blurRad="38100" dist="38100" dir="2700000" algn="tl">
                    <a:srgbClr val="000000">
                      <a:alpha val="43137"/>
                    </a:srgbClr>
                  </a:outerShdw>
                </a:effectLst>
              </a:rPr>
              <a:t>Minor Fouls</a:t>
            </a:r>
          </a:p>
        </p:txBody>
      </p:sp>
      <p:sp>
        <p:nvSpPr>
          <p:cNvPr id="3" name="Content Placeholder 2"/>
          <p:cNvSpPr>
            <a:spLocks noGrp="1"/>
          </p:cNvSpPr>
          <p:nvPr>
            <p:ph idx="1"/>
          </p:nvPr>
        </p:nvSpPr>
        <p:spPr>
          <a:xfrm>
            <a:off x="544513" y="1588168"/>
            <a:ext cx="7912100" cy="4617370"/>
          </a:xfrm>
        </p:spPr>
        <p:txBody>
          <a:bodyPr>
            <a:noAutofit/>
          </a:bodyPr>
          <a:lstStyle/>
          <a:p>
            <a:pPr marL="387350" lvl="1" indent="-342900">
              <a:buFont typeface="Arial" pitchFamily="34" charset="0"/>
              <a:buChar char="•"/>
            </a:pPr>
            <a:r>
              <a:rPr lang="en-US" sz="2000" dirty="0"/>
              <a:t>When a goalkeeper uses an overhand throw or clears the puck to the center (not using stick).</a:t>
            </a:r>
          </a:p>
          <a:p>
            <a:pPr marL="387350" lvl="1" indent="-342900">
              <a:buFont typeface="Arial" pitchFamily="34" charset="0"/>
              <a:buChar char="•"/>
            </a:pPr>
            <a:r>
              <a:rPr lang="en-US" sz="2000" dirty="0"/>
              <a:t>When the goalkeeper is pulled, and the puck stops in the crease.</a:t>
            </a:r>
          </a:p>
          <a:p>
            <a:pPr marL="387350" lvl="1" indent="-342900">
              <a:buFont typeface="Arial" pitchFamily="34" charset="0"/>
              <a:buChar char="•"/>
            </a:pPr>
            <a:r>
              <a:rPr lang="en-US" sz="2000" dirty="0"/>
              <a:t>When a player does not remain stationary during a face off.</a:t>
            </a:r>
          </a:p>
          <a:p>
            <a:pPr marL="387350" lvl="1" indent="-342900">
              <a:buFont typeface="Arial" pitchFamily="34" charset="0"/>
              <a:buChar char="•"/>
            </a:pPr>
            <a:r>
              <a:rPr lang="en-US" sz="2000" dirty="0"/>
              <a:t>When a player other than the goalkeeper deliberately leaves his/her feet to block a shot.</a:t>
            </a:r>
          </a:p>
          <a:p>
            <a:pPr marL="387350" lvl="1" indent="-342900">
              <a:buFont typeface="Arial" pitchFamily="34" charset="0"/>
              <a:buChar char="•"/>
            </a:pPr>
            <a:r>
              <a:rPr lang="en-US" sz="2000" dirty="0"/>
              <a:t>Goalkeeper does not return to his/her feet within 3 seconds of going down to block a shot.</a:t>
            </a:r>
          </a:p>
          <a:p>
            <a:pPr marL="387350" lvl="1" indent="-342900">
              <a:buFont typeface="Arial" pitchFamily="34" charset="0"/>
              <a:buChar char="•"/>
            </a:pPr>
            <a:r>
              <a:rPr lang="en-US" sz="2000" dirty="0"/>
              <a:t>High sticking (any stick raising above the waist.)</a:t>
            </a:r>
          </a:p>
        </p:txBody>
      </p:sp>
    </p:spTree>
    <p:extLst>
      <p:ext uri="{BB962C8B-B14F-4D97-AF65-F5344CB8AC3E}">
        <p14:creationId xmlns:p14="http://schemas.microsoft.com/office/powerpoint/2010/main" val="130794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023" y="472591"/>
            <a:ext cx="7051823" cy="1046064"/>
          </a:xfrm>
        </p:spPr>
        <p:txBody>
          <a:bodyPr/>
          <a:lstStyle/>
          <a:p>
            <a:pPr algn="ctr"/>
            <a:r>
              <a:rPr lang="en-US" dirty="0">
                <a:effectLst>
                  <a:outerShdw blurRad="38100" dist="38100" dir="2700000" algn="tl">
                    <a:srgbClr val="000000">
                      <a:alpha val="43137"/>
                    </a:srgbClr>
                  </a:outerShdw>
                </a:effectLst>
              </a:rPr>
              <a:t>Major Fouls</a:t>
            </a:r>
          </a:p>
        </p:txBody>
      </p:sp>
      <p:sp>
        <p:nvSpPr>
          <p:cNvPr id="3" name="Content Placeholder 2"/>
          <p:cNvSpPr>
            <a:spLocks noGrp="1"/>
          </p:cNvSpPr>
          <p:nvPr>
            <p:ph idx="1"/>
          </p:nvPr>
        </p:nvSpPr>
        <p:spPr>
          <a:xfrm>
            <a:off x="462013" y="1588167"/>
            <a:ext cx="7994600" cy="4797241"/>
          </a:xfrm>
        </p:spPr>
        <p:txBody>
          <a:bodyPr>
            <a:normAutofit fontScale="92500"/>
          </a:bodyPr>
          <a:lstStyle/>
          <a:p>
            <a:pPr marL="342900" indent="-342900">
              <a:buFont typeface="Arial" pitchFamily="34" charset="0"/>
              <a:buChar char="•"/>
            </a:pPr>
            <a:r>
              <a:rPr lang="en-US" sz="2400" dirty="0"/>
              <a:t>Two-minute expulsion of offending player or line captain (if the penalty is called on the bench), creating a power play</a:t>
            </a:r>
          </a:p>
          <a:p>
            <a:pPr marL="342900" indent="-342900">
              <a:buFont typeface="Arial" pitchFamily="34" charset="0"/>
              <a:buChar char="•"/>
            </a:pPr>
            <a:r>
              <a:rPr lang="en-US" sz="2400" dirty="0"/>
              <a:t>Penalty is discontinued if opposing team scores</a:t>
            </a:r>
          </a:p>
          <a:p>
            <a:pPr marL="342900" indent="-342900">
              <a:buFont typeface="Arial" pitchFamily="34" charset="0"/>
              <a:buChar char="•"/>
            </a:pPr>
            <a:r>
              <a:rPr lang="en-US" sz="2400" dirty="0"/>
              <a:t>Example of major fouls:</a:t>
            </a:r>
          </a:p>
          <a:p>
            <a:pPr lvl="2">
              <a:buFont typeface="Arial" panose="020B0604020202020204" pitchFamily="34" charset="0"/>
              <a:buChar char="•"/>
            </a:pPr>
            <a:r>
              <a:rPr lang="en-US" sz="2200" dirty="0">
                <a:solidFill>
                  <a:schemeClr val="tx1"/>
                </a:solidFill>
              </a:rPr>
              <a:t>Excessive roughness.</a:t>
            </a:r>
          </a:p>
          <a:p>
            <a:pPr lvl="2">
              <a:buFont typeface="Arial" panose="020B0604020202020204" pitchFamily="34" charset="0"/>
              <a:buChar char="•"/>
            </a:pPr>
            <a:r>
              <a:rPr lang="en-US" sz="2200" dirty="0">
                <a:solidFill>
                  <a:schemeClr val="tx1"/>
                </a:solidFill>
              </a:rPr>
              <a:t>Cross-checking.</a:t>
            </a:r>
          </a:p>
          <a:p>
            <a:pPr lvl="2">
              <a:buFont typeface="Arial" panose="020B0604020202020204" pitchFamily="34" charset="0"/>
              <a:buChar char="•"/>
            </a:pPr>
            <a:r>
              <a:rPr lang="en-US" sz="2200" dirty="0">
                <a:solidFill>
                  <a:schemeClr val="tx1"/>
                </a:solidFill>
              </a:rPr>
              <a:t>When a player accumulates 5 minor fouls.</a:t>
            </a:r>
          </a:p>
          <a:p>
            <a:pPr lvl="2">
              <a:buFont typeface="Arial" panose="020B0604020202020204" pitchFamily="34" charset="0"/>
              <a:buChar char="•"/>
            </a:pPr>
            <a:r>
              <a:rPr lang="en-US" sz="2200" dirty="0">
                <a:solidFill>
                  <a:schemeClr val="tx1"/>
                </a:solidFill>
              </a:rPr>
              <a:t>Elbowing.</a:t>
            </a:r>
          </a:p>
          <a:p>
            <a:pPr lvl="2">
              <a:buFont typeface="Arial" panose="020B0604020202020204" pitchFamily="34" charset="0"/>
              <a:buChar char="•"/>
            </a:pPr>
            <a:r>
              <a:rPr lang="en-US" sz="2200" dirty="0">
                <a:solidFill>
                  <a:schemeClr val="tx1"/>
                </a:solidFill>
              </a:rPr>
              <a:t>Unsportsmanlike conduct.</a:t>
            </a:r>
          </a:p>
          <a:p>
            <a:pPr lvl="2">
              <a:buFont typeface="Arial" panose="020B0604020202020204" pitchFamily="34" charset="0"/>
              <a:buChar char="•"/>
            </a:pPr>
            <a:r>
              <a:rPr lang="en-US" sz="2200" dirty="0">
                <a:solidFill>
                  <a:schemeClr val="tx1"/>
                </a:solidFill>
              </a:rPr>
              <a:t>After a total of 10 minor fouls a player is given a second two-minute expulsion and cannot re-enter the game. </a:t>
            </a:r>
          </a:p>
        </p:txBody>
      </p:sp>
    </p:spTree>
    <p:extLst>
      <p:ext uri="{BB962C8B-B14F-4D97-AF65-F5344CB8AC3E}">
        <p14:creationId xmlns:p14="http://schemas.microsoft.com/office/powerpoint/2010/main" val="222040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398" y="462965"/>
            <a:ext cx="7051823" cy="1046064"/>
          </a:xfrm>
        </p:spPr>
        <p:txBody>
          <a:bodyPr/>
          <a:lstStyle/>
          <a:p>
            <a:pPr algn="ctr"/>
            <a:r>
              <a:rPr lang="en-US" dirty="0">
                <a:effectLst>
                  <a:outerShdw blurRad="38100" dist="38100" dir="2700000" algn="tl">
                    <a:srgbClr val="000000">
                      <a:alpha val="43137"/>
                    </a:srgbClr>
                  </a:outerShdw>
                </a:effectLst>
              </a:rPr>
              <a:t>Ejection Penalty</a:t>
            </a:r>
          </a:p>
        </p:txBody>
      </p:sp>
      <p:sp>
        <p:nvSpPr>
          <p:cNvPr id="3" name="Content Placeholder 2"/>
          <p:cNvSpPr>
            <a:spLocks noGrp="1"/>
          </p:cNvSpPr>
          <p:nvPr>
            <p:ph idx="1"/>
          </p:nvPr>
        </p:nvSpPr>
        <p:spPr>
          <a:xfrm>
            <a:off x="457200" y="1588168"/>
            <a:ext cx="8686800" cy="4986368"/>
          </a:xfrm>
        </p:spPr>
        <p:txBody>
          <a:bodyPr>
            <a:normAutofit/>
          </a:bodyPr>
          <a:lstStyle/>
          <a:p>
            <a:pPr marL="342900" indent="-342900">
              <a:buFont typeface="Arial" pitchFamily="34" charset="0"/>
              <a:buChar char="•"/>
            </a:pPr>
            <a:r>
              <a:rPr lang="en-US" sz="2400" dirty="0"/>
              <a:t>Must leave the building for the remainder of the game</a:t>
            </a:r>
          </a:p>
          <a:p>
            <a:pPr marL="342900" indent="-342900">
              <a:buFont typeface="Arial" pitchFamily="34" charset="0"/>
              <a:buChar char="•"/>
            </a:pPr>
            <a:r>
              <a:rPr lang="en-US" sz="2400" dirty="0"/>
              <a:t>All spectators are an extension to the team and can be asked to leave if their behavior merits ejection</a:t>
            </a:r>
          </a:p>
          <a:p>
            <a:pPr marL="342900" indent="-342900">
              <a:buFont typeface="Arial" pitchFamily="34" charset="0"/>
              <a:buChar char="•"/>
            </a:pPr>
            <a:r>
              <a:rPr lang="en-US" sz="2400" dirty="0"/>
              <a:t>Examples:</a:t>
            </a:r>
          </a:p>
          <a:p>
            <a:pPr lvl="2">
              <a:buFont typeface="Arial" panose="020B0604020202020204" pitchFamily="34" charset="0"/>
              <a:buChar char="•"/>
            </a:pPr>
            <a:r>
              <a:rPr lang="en-US" sz="2000" dirty="0">
                <a:solidFill>
                  <a:schemeClr val="tx1"/>
                </a:solidFill>
              </a:rPr>
              <a:t>Deliberately causes injury or harm to another player.</a:t>
            </a:r>
          </a:p>
          <a:p>
            <a:pPr lvl="2">
              <a:buFont typeface="Arial" panose="020B0604020202020204" pitchFamily="34" charset="0"/>
              <a:buChar char="•"/>
            </a:pPr>
            <a:r>
              <a:rPr lang="en-US" sz="2000" dirty="0">
                <a:solidFill>
                  <a:schemeClr val="tx1"/>
                </a:solidFill>
              </a:rPr>
              <a:t>Coach’s misconduct becomes detrimental.</a:t>
            </a:r>
          </a:p>
          <a:p>
            <a:pPr lvl="2">
              <a:buFont typeface="Arial" panose="020B0604020202020204" pitchFamily="34" charset="0"/>
              <a:buChar char="•"/>
            </a:pPr>
            <a:r>
              <a:rPr lang="en-US" sz="2000" dirty="0">
                <a:solidFill>
                  <a:schemeClr val="tx1"/>
                </a:solidFill>
              </a:rPr>
              <a:t>Intentionally throwing or swinging a stick.</a:t>
            </a:r>
          </a:p>
          <a:p>
            <a:pPr lvl="2">
              <a:buFont typeface="Arial" panose="020B0604020202020204" pitchFamily="34" charset="0"/>
              <a:buChar char="•"/>
            </a:pPr>
            <a:r>
              <a:rPr lang="en-US" sz="2000" dirty="0">
                <a:solidFill>
                  <a:schemeClr val="tx1"/>
                </a:solidFill>
              </a:rPr>
              <a:t>Player commits two major fouls.</a:t>
            </a:r>
          </a:p>
          <a:p>
            <a:pPr lvl="2">
              <a:buFont typeface="Arial" panose="020B0604020202020204" pitchFamily="34" charset="0"/>
              <a:buChar char="•"/>
            </a:pPr>
            <a:r>
              <a:rPr lang="en-US" sz="2000" dirty="0">
                <a:solidFill>
                  <a:schemeClr val="tx1"/>
                </a:solidFill>
              </a:rPr>
              <a:t>Player commits ten minor fouls.</a:t>
            </a:r>
          </a:p>
          <a:p>
            <a:pPr lvl="1"/>
            <a:endParaRPr lang="en-US" dirty="0">
              <a:solidFill>
                <a:schemeClr val="tx1"/>
              </a:solidFill>
            </a:endParaRPr>
          </a:p>
        </p:txBody>
      </p:sp>
    </p:spTree>
    <p:extLst>
      <p:ext uri="{BB962C8B-B14F-4D97-AF65-F5344CB8AC3E}">
        <p14:creationId xmlns:p14="http://schemas.microsoft.com/office/powerpoint/2010/main" val="81136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413" y="490538"/>
            <a:ext cx="6814649" cy="1046064"/>
          </a:xfrm>
        </p:spPr>
        <p:txBody>
          <a:bodyPr/>
          <a:lstStyle/>
          <a:p>
            <a:pPr algn="ctr"/>
            <a:r>
              <a:rPr lang="en-US" dirty="0">
                <a:effectLst>
                  <a:outerShdw blurRad="38100" dist="38100" dir="2700000" algn="tl">
                    <a:srgbClr val="000000">
                      <a:alpha val="43137"/>
                    </a:srgbClr>
                  </a:outerShdw>
                </a:effectLst>
              </a:rPr>
              <a:t>Individual Skills Contest</a:t>
            </a:r>
          </a:p>
        </p:txBody>
      </p:sp>
      <p:sp>
        <p:nvSpPr>
          <p:cNvPr id="3" name="Content Placeholder 2"/>
          <p:cNvSpPr>
            <a:spLocks noGrp="1"/>
          </p:cNvSpPr>
          <p:nvPr>
            <p:ph idx="1"/>
          </p:nvPr>
        </p:nvSpPr>
        <p:spPr>
          <a:xfrm>
            <a:off x="466725" y="1609725"/>
            <a:ext cx="7989888" cy="5016425"/>
          </a:xfrm>
        </p:spPr>
        <p:txBody>
          <a:bodyPr/>
          <a:lstStyle/>
          <a:p>
            <a:pPr marL="342900" indent="-342900">
              <a:buFont typeface="Arial" panose="020B0604020202020204" pitchFamily="34" charset="0"/>
              <a:buChar char="•"/>
            </a:pPr>
            <a:r>
              <a:rPr lang="en-US" dirty="0"/>
              <a:t>The individual Skills Contest is designed for lower ability, or new, athletes who have not yet developed the skills necessary to participate meaningfully in team competitions, and </a:t>
            </a:r>
            <a:r>
              <a:rPr lang="en-US" dirty="0" err="1"/>
              <a:t>atheltes</a:t>
            </a:r>
            <a:r>
              <a:rPr lang="en-US" dirty="0"/>
              <a:t> who use a wheelchair.  Athlete may not be assisted by coaches and modifications may be made for athletes who have visual or hearing impairments.</a:t>
            </a:r>
          </a:p>
          <a:p>
            <a:pPr marL="342900" indent="-342900">
              <a:buFont typeface="Arial" panose="020B0604020202020204" pitchFamily="34" charset="0"/>
              <a:buChar char="•"/>
            </a:pPr>
            <a:r>
              <a:rPr lang="en-US" dirty="0"/>
              <a:t>Events Include:</a:t>
            </a:r>
          </a:p>
          <a:p>
            <a:pPr lvl="2">
              <a:buFont typeface="Arial" panose="020B0604020202020204" pitchFamily="34" charset="0"/>
              <a:buChar char="•"/>
            </a:pPr>
            <a:r>
              <a:rPr lang="en-US" sz="1800" dirty="0"/>
              <a:t>Shoot Around the Goal</a:t>
            </a:r>
          </a:p>
          <a:p>
            <a:pPr lvl="2">
              <a:buFont typeface="Arial" panose="020B0604020202020204" pitchFamily="34" charset="0"/>
              <a:buChar char="•"/>
            </a:pPr>
            <a:r>
              <a:rPr lang="en-US" sz="1800" dirty="0"/>
              <a:t>Pass</a:t>
            </a:r>
          </a:p>
          <a:p>
            <a:pPr lvl="2">
              <a:buFont typeface="Arial" panose="020B0604020202020204" pitchFamily="34" charset="0"/>
              <a:buChar char="•"/>
            </a:pPr>
            <a:r>
              <a:rPr lang="en-US" sz="1800" dirty="0"/>
              <a:t>Stick Handling</a:t>
            </a:r>
          </a:p>
          <a:p>
            <a:pPr lvl="2">
              <a:buFont typeface="Arial" panose="020B0604020202020204" pitchFamily="34" charset="0"/>
              <a:buChar char="•"/>
            </a:pPr>
            <a:r>
              <a:rPr lang="en-US" sz="1800" dirty="0"/>
              <a:t>Shoot for Accuracy</a:t>
            </a:r>
          </a:p>
        </p:txBody>
      </p:sp>
    </p:spTree>
    <p:extLst>
      <p:ext uri="{BB962C8B-B14F-4D97-AF65-F5344CB8AC3E}">
        <p14:creationId xmlns:p14="http://schemas.microsoft.com/office/powerpoint/2010/main" val="105928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413" y="490538"/>
            <a:ext cx="6814649" cy="1046064"/>
          </a:xfrm>
        </p:spPr>
        <p:txBody>
          <a:bodyPr/>
          <a:lstStyle/>
          <a:p>
            <a:pPr algn="ctr"/>
            <a:r>
              <a:rPr lang="en-US" dirty="0">
                <a:effectLst>
                  <a:outerShdw blurRad="38100" dist="38100" dir="2700000" algn="tl">
                    <a:srgbClr val="000000">
                      <a:alpha val="43137"/>
                    </a:srgbClr>
                  </a:outerShdw>
                </a:effectLst>
              </a:rPr>
              <a:t>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Shoot Around the Goal</a:t>
            </a:r>
          </a:p>
        </p:txBody>
      </p:sp>
      <p:pic>
        <p:nvPicPr>
          <p:cNvPr id="6" name="Picture 5">
            <a:extLst>
              <a:ext uri="{FF2B5EF4-FFF2-40B4-BE49-F238E27FC236}">
                <a16:creationId xmlns:a16="http://schemas.microsoft.com/office/drawing/2014/main" id="{138D4FFF-D3FF-C09A-9636-74D2A6C78D9C}"/>
              </a:ext>
            </a:extLst>
          </p:cNvPr>
          <p:cNvPicPr>
            <a:picLocks noChangeAspect="1"/>
          </p:cNvPicPr>
          <p:nvPr/>
        </p:nvPicPr>
        <p:blipFill>
          <a:blip r:embed="rId2"/>
          <a:stretch>
            <a:fillRect/>
          </a:stretch>
        </p:blipFill>
        <p:spPr>
          <a:xfrm>
            <a:off x="1755647" y="1536602"/>
            <a:ext cx="5632706" cy="5133168"/>
          </a:xfrm>
          <a:prstGeom prst="rect">
            <a:avLst/>
          </a:prstGeom>
        </p:spPr>
      </p:pic>
    </p:spTree>
    <p:extLst>
      <p:ext uri="{BB962C8B-B14F-4D97-AF65-F5344CB8AC3E}">
        <p14:creationId xmlns:p14="http://schemas.microsoft.com/office/powerpoint/2010/main" val="397534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413" y="490538"/>
            <a:ext cx="6814649" cy="1046064"/>
          </a:xfrm>
        </p:spPr>
        <p:txBody>
          <a:bodyPr/>
          <a:lstStyle/>
          <a:p>
            <a:pPr algn="ctr"/>
            <a:r>
              <a:rPr lang="en-US" dirty="0">
                <a:effectLst>
                  <a:outerShdw blurRad="38100" dist="38100" dir="2700000" algn="tl">
                    <a:srgbClr val="000000">
                      <a:alpha val="43137"/>
                    </a:srgbClr>
                  </a:outerShdw>
                </a:effectLst>
              </a:rPr>
              <a:t>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Pass</a:t>
            </a:r>
          </a:p>
        </p:txBody>
      </p:sp>
      <p:pic>
        <p:nvPicPr>
          <p:cNvPr id="6" name="Picture 5">
            <a:extLst>
              <a:ext uri="{FF2B5EF4-FFF2-40B4-BE49-F238E27FC236}">
                <a16:creationId xmlns:a16="http://schemas.microsoft.com/office/drawing/2014/main" id="{40B0D06F-E156-7259-C3B4-1C373109577A}"/>
              </a:ext>
            </a:extLst>
          </p:cNvPr>
          <p:cNvPicPr>
            <a:picLocks noChangeAspect="1"/>
          </p:cNvPicPr>
          <p:nvPr/>
        </p:nvPicPr>
        <p:blipFill>
          <a:blip r:embed="rId2"/>
          <a:stretch>
            <a:fillRect/>
          </a:stretch>
        </p:blipFill>
        <p:spPr>
          <a:xfrm>
            <a:off x="689034" y="1611132"/>
            <a:ext cx="7765932" cy="4957498"/>
          </a:xfrm>
          <a:prstGeom prst="rect">
            <a:avLst/>
          </a:prstGeom>
        </p:spPr>
      </p:pic>
    </p:spTree>
    <p:extLst>
      <p:ext uri="{BB962C8B-B14F-4D97-AF65-F5344CB8AC3E}">
        <p14:creationId xmlns:p14="http://schemas.microsoft.com/office/powerpoint/2010/main" val="50649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413" y="490538"/>
            <a:ext cx="6814649" cy="1046064"/>
          </a:xfrm>
        </p:spPr>
        <p:txBody>
          <a:bodyPr/>
          <a:lstStyle/>
          <a:p>
            <a:pPr algn="ctr"/>
            <a:r>
              <a:rPr lang="en-US" dirty="0">
                <a:effectLst>
                  <a:outerShdw blurRad="38100" dist="38100" dir="2700000" algn="tl">
                    <a:srgbClr val="000000">
                      <a:alpha val="43137"/>
                    </a:srgbClr>
                  </a:outerShdw>
                </a:effectLst>
              </a:rPr>
              <a:t>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Stick Handling</a:t>
            </a:r>
          </a:p>
        </p:txBody>
      </p:sp>
      <p:pic>
        <p:nvPicPr>
          <p:cNvPr id="6" name="Picture 5">
            <a:extLst>
              <a:ext uri="{FF2B5EF4-FFF2-40B4-BE49-F238E27FC236}">
                <a16:creationId xmlns:a16="http://schemas.microsoft.com/office/drawing/2014/main" id="{471D148E-C3CF-1631-B5AF-9D4D4B769B8D}"/>
              </a:ext>
            </a:extLst>
          </p:cNvPr>
          <p:cNvPicPr>
            <a:picLocks noChangeAspect="1"/>
          </p:cNvPicPr>
          <p:nvPr/>
        </p:nvPicPr>
        <p:blipFill>
          <a:blip r:embed="rId2"/>
          <a:stretch>
            <a:fillRect/>
          </a:stretch>
        </p:blipFill>
        <p:spPr>
          <a:xfrm>
            <a:off x="758171" y="1651826"/>
            <a:ext cx="7627658" cy="4816220"/>
          </a:xfrm>
          <a:prstGeom prst="rect">
            <a:avLst/>
          </a:prstGeom>
        </p:spPr>
      </p:pic>
    </p:spTree>
    <p:extLst>
      <p:ext uri="{BB962C8B-B14F-4D97-AF65-F5344CB8AC3E}">
        <p14:creationId xmlns:p14="http://schemas.microsoft.com/office/powerpoint/2010/main" val="45604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413" y="490538"/>
            <a:ext cx="6814649" cy="1046064"/>
          </a:xfrm>
        </p:spPr>
        <p:txBody>
          <a:bodyPr/>
          <a:lstStyle/>
          <a:p>
            <a:pPr algn="ctr"/>
            <a:r>
              <a:rPr lang="en-US" dirty="0">
                <a:effectLst>
                  <a:outerShdw blurRad="38100" dist="38100" dir="2700000" algn="tl">
                    <a:srgbClr val="000000">
                      <a:alpha val="43137"/>
                    </a:srgbClr>
                  </a:outerShdw>
                </a:effectLst>
              </a:rPr>
              <a:t>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Shoot for Accuracy</a:t>
            </a:r>
          </a:p>
        </p:txBody>
      </p:sp>
      <p:pic>
        <p:nvPicPr>
          <p:cNvPr id="6" name="Picture 5">
            <a:extLst>
              <a:ext uri="{FF2B5EF4-FFF2-40B4-BE49-F238E27FC236}">
                <a16:creationId xmlns:a16="http://schemas.microsoft.com/office/drawing/2014/main" id="{ABFC61A1-CD2D-BA28-FDAD-20F87B03F19C}"/>
              </a:ext>
            </a:extLst>
          </p:cNvPr>
          <p:cNvPicPr>
            <a:picLocks noChangeAspect="1"/>
          </p:cNvPicPr>
          <p:nvPr/>
        </p:nvPicPr>
        <p:blipFill>
          <a:blip r:embed="rId2"/>
          <a:stretch>
            <a:fillRect/>
          </a:stretch>
        </p:blipFill>
        <p:spPr>
          <a:xfrm>
            <a:off x="1571206" y="1536602"/>
            <a:ext cx="6001588" cy="5258534"/>
          </a:xfrm>
          <a:prstGeom prst="rect">
            <a:avLst/>
          </a:prstGeom>
        </p:spPr>
      </p:pic>
    </p:spTree>
    <p:extLst>
      <p:ext uri="{BB962C8B-B14F-4D97-AF65-F5344CB8AC3E}">
        <p14:creationId xmlns:p14="http://schemas.microsoft.com/office/powerpoint/2010/main" val="18855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023" y="472591"/>
            <a:ext cx="7051823" cy="1046064"/>
          </a:xfrm>
        </p:spPr>
        <p:txBody>
          <a:bodyPr/>
          <a:lstStyle/>
          <a:p>
            <a:pPr algn="ctr"/>
            <a:r>
              <a:rPr lang="en-US" dirty="0">
                <a:effectLst>
                  <a:outerShdw blurRad="38100" dist="38100" dir="2700000" algn="tl">
                    <a:srgbClr val="000000">
                      <a:alpha val="43137"/>
                    </a:srgbClr>
                  </a:outerShdw>
                </a:effectLst>
              </a:rPr>
              <a:t>Terms</a:t>
            </a:r>
          </a:p>
        </p:txBody>
      </p:sp>
      <p:sp>
        <p:nvSpPr>
          <p:cNvPr id="3" name="Content Placeholder 2"/>
          <p:cNvSpPr>
            <a:spLocks noGrp="1"/>
          </p:cNvSpPr>
          <p:nvPr>
            <p:ph idx="1"/>
          </p:nvPr>
        </p:nvSpPr>
        <p:spPr>
          <a:xfrm>
            <a:off x="471638" y="1597794"/>
            <a:ext cx="7984975" cy="4607744"/>
          </a:xfrm>
        </p:spPr>
        <p:txBody>
          <a:bodyPr>
            <a:noAutofit/>
          </a:bodyPr>
          <a:lstStyle/>
          <a:p>
            <a:pPr marL="342900" indent="-342900">
              <a:buFont typeface="Arial" pitchFamily="34" charset="0"/>
              <a:buChar char="•"/>
            </a:pPr>
            <a:r>
              <a:rPr lang="en-US" sz="2400" b="1" u="sng" dirty="0"/>
              <a:t>Center circle</a:t>
            </a:r>
            <a:r>
              <a:rPr lang="en-US" sz="2400" dirty="0"/>
              <a:t>: Where face offs take place at the beginning of a period and after a goal is scored</a:t>
            </a:r>
          </a:p>
          <a:p>
            <a:pPr marL="342900" indent="-342900">
              <a:buFont typeface="Arial" pitchFamily="34" charset="0"/>
              <a:buChar char="•"/>
            </a:pPr>
            <a:r>
              <a:rPr lang="en-US" sz="2400" b="1" u="sng" dirty="0"/>
              <a:t>Clearing the puck</a:t>
            </a:r>
            <a:r>
              <a:rPr lang="en-US" sz="2400" dirty="0"/>
              <a:t>: When a player gets the puck out of his/her defensive zone</a:t>
            </a:r>
          </a:p>
          <a:p>
            <a:pPr marL="342900" indent="-342900">
              <a:buFont typeface="Arial" pitchFamily="34" charset="0"/>
              <a:buChar char="•"/>
            </a:pPr>
            <a:r>
              <a:rPr lang="en-US" sz="2400" b="1" u="sng" dirty="0"/>
              <a:t>Cross check</a:t>
            </a:r>
            <a:r>
              <a:rPr lang="en-US" sz="2400" dirty="0"/>
              <a:t>: When a player holds the stick horizontally and shoves another player with it (illegal) </a:t>
            </a:r>
          </a:p>
          <a:p>
            <a:pPr marL="342900" indent="-342900">
              <a:buFont typeface="Arial" pitchFamily="34" charset="0"/>
              <a:buChar char="•"/>
            </a:pPr>
            <a:r>
              <a:rPr lang="en-US" sz="2400" b="1" u="sng" dirty="0"/>
              <a:t>Goal crease</a:t>
            </a:r>
            <a:r>
              <a:rPr lang="en-US" sz="2400" dirty="0"/>
              <a:t>: The area defined by a line that the goalie must remain in contact with at all times. No other player’s body or stick may enter</a:t>
            </a:r>
          </a:p>
          <a:p>
            <a:pPr marL="342900" indent="-342900">
              <a:buFont typeface="Arial" pitchFamily="34" charset="0"/>
              <a:buChar char="•"/>
            </a:pPr>
            <a:r>
              <a:rPr lang="en-US" sz="2400" b="1" u="sng" dirty="0"/>
              <a:t>High sticking</a:t>
            </a:r>
            <a:r>
              <a:rPr lang="en-US" sz="2400" dirty="0"/>
              <a:t>: Carrying or raising the stick above waist level</a:t>
            </a:r>
          </a:p>
        </p:txBody>
      </p:sp>
    </p:spTree>
    <p:extLst>
      <p:ext uri="{BB962C8B-B14F-4D97-AF65-F5344CB8AC3E}">
        <p14:creationId xmlns:p14="http://schemas.microsoft.com/office/powerpoint/2010/main" val="286258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273" y="453340"/>
            <a:ext cx="7051823" cy="1046064"/>
          </a:xfrm>
        </p:spPr>
        <p:txBody>
          <a:bodyPr/>
          <a:lstStyle/>
          <a:p>
            <a:pPr algn="ctr"/>
            <a:r>
              <a:rPr lang="en-US" dirty="0">
                <a:effectLst>
                  <a:outerShdw blurRad="38100" dist="38100" dir="2700000" algn="tl">
                    <a:srgbClr val="000000">
                      <a:alpha val="43137"/>
                    </a:srgbClr>
                  </a:outerShdw>
                </a:effectLst>
              </a:rPr>
              <a:t>Terms</a:t>
            </a:r>
          </a:p>
        </p:txBody>
      </p:sp>
      <p:sp>
        <p:nvSpPr>
          <p:cNvPr id="3" name="Content Placeholder 2"/>
          <p:cNvSpPr>
            <a:spLocks noGrp="1"/>
          </p:cNvSpPr>
          <p:nvPr>
            <p:ph idx="1"/>
          </p:nvPr>
        </p:nvSpPr>
        <p:spPr>
          <a:xfrm>
            <a:off x="471638" y="1578543"/>
            <a:ext cx="7984975" cy="4626995"/>
          </a:xfrm>
        </p:spPr>
        <p:txBody>
          <a:bodyPr>
            <a:noAutofit/>
          </a:bodyPr>
          <a:lstStyle/>
          <a:p>
            <a:pPr marL="342900" indent="-342900">
              <a:buFont typeface="Arial" pitchFamily="34" charset="0"/>
              <a:buChar char="•"/>
            </a:pPr>
            <a:r>
              <a:rPr lang="en-US" sz="2400" b="1" u="sng" dirty="0"/>
              <a:t>Holding</a:t>
            </a:r>
            <a:r>
              <a:rPr lang="en-US" sz="2400" dirty="0"/>
              <a:t>: Impeding the progress of an opponent</a:t>
            </a:r>
          </a:p>
          <a:p>
            <a:pPr marL="342900" indent="-342900">
              <a:buFont typeface="Arial" pitchFamily="34" charset="0"/>
              <a:buChar char="•"/>
            </a:pPr>
            <a:r>
              <a:rPr lang="en-US" sz="2400" b="1" u="sng" dirty="0"/>
              <a:t>Interference</a:t>
            </a:r>
            <a:r>
              <a:rPr lang="en-US" sz="2400" dirty="0"/>
              <a:t>: Holding or impeding the progress of an opponent who is not in possession of the puck</a:t>
            </a:r>
          </a:p>
          <a:p>
            <a:pPr marL="342900" indent="-342900">
              <a:buFont typeface="Arial" pitchFamily="34" charset="0"/>
              <a:buChar char="•"/>
            </a:pPr>
            <a:r>
              <a:rPr lang="en-US" sz="2400" b="1" u="sng" dirty="0"/>
              <a:t>Lift shot</a:t>
            </a:r>
            <a:r>
              <a:rPr lang="en-US" sz="2400" dirty="0"/>
              <a:t>: A shot in which the puck rises off the floor</a:t>
            </a:r>
          </a:p>
          <a:p>
            <a:pPr marL="342900" indent="-342900">
              <a:buFont typeface="Arial" pitchFamily="34" charset="0"/>
              <a:buChar char="•"/>
            </a:pPr>
            <a:r>
              <a:rPr lang="en-US" sz="2400" b="1" u="sng" dirty="0"/>
              <a:t>Rebound</a:t>
            </a:r>
            <a:r>
              <a:rPr lang="en-US" sz="2400" dirty="0"/>
              <a:t>: When the puck bounces off the goalie equipment, body or goal posts. </a:t>
            </a:r>
          </a:p>
          <a:p>
            <a:pPr marL="342900" indent="-342900">
              <a:buFont typeface="Arial" pitchFamily="34" charset="0"/>
              <a:buChar char="•"/>
            </a:pPr>
            <a:r>
              <a:rPr lang="en-US" sz="2400" b="1" u="sng" dirty="0"/>
              <a:t>Screen</a:t>
            </a:r>
            <a:r>
              <a:rPr lang="en-US" sz="2400" dirty="0"/>
              <a:t>: Standing in the line of site between the puck and goalie</a:t>
            </a:r>
          </a:p>
          <a:p>
            <a:pPr marL="342900" indent="-342900">
              <a:buFont typeface="Arial" pitchFamily="34" charset="0"/>
              <a:buChar char="•"/>
            </a:pPr>
            <a:r>
              <a:rPr lang="en-US" sz="2400" b="1" u="sng" dirty="0"/>
              <a:t>Stick check</a:t>
            </a:r>
            <a:r>
              <a:rPr lang="en-US" sz="2400" dirty="0"/>
              <a:t>: Lifting the opponents stick off the puck</a:t>
            </a:r>
          </a:p>
          <a:p>
            <a:pPr marL="342900" indent="-342900">
              <a:buFont typeface="Arial" pitchFamily="34" charset="0"/>
              <a:buChar char="•"/>
            </a:pPr>
            <a:r>
              <a:rPr lang="en-US" sz="2400" b="1" u="sng" dirty="0"/>
              <a:t>Wall pass</a:t>
            </a:r>
            <a:r>
              <a:rPr lang="en-US" sz="2400" dirty="0"/>
              <a:t>: Using the boards to assist with passing</a:t>
            </a:r>
          </a:p>
        </p:txBody>
      </p:sp>
    </p:spTree>
    <p:extLst>
      <p:ext uri="{BB962C8B-B14F-4D97-AF65-F5344CB8AC3E}">
        <p14:creationId xmlns:p14="http://schemas.microsoft.com/office/powerpoint/2010/main" val="1815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397" y="443715"/>
            <a:ext cx="7051823" cy="1046064"/>
          </a:xfrm>
        </p:spPr>
        <p:txBody>
          <a:bodyPr/>
          <a:lstStyle/>
          <a:p>
            <a:pPr algn="ctr"/>
            <a:r>
              <a:rPr lang="en-US" dirty="0">
                <a:effectLst>
                  <a:outerShdw blurRad="38100" dist="38100" dir="2700000" algn="tl">
                    <a:srgbClr val="000000">
                      <a:alpha val="43137"/>
                    </a:srgbClr>
                  </a:outerShdw>
                </a:effectLst>
              </a:rPr>
              <a:t>Uniforms</a:t>
            </a:r>
          </a:p>
        </p:txBody>
      </p:sp>
      <p:sp>
        <p:nvSpPr>
          <p:cNvPr id="3" name="Content Placeholder 2"/>
          <p:cNvSpPr>
            <a:spLocks noGrp="1"/>
          </p:cNvSpPr>
          <p:nvPr>
            <p:ph idx="1"/>
          </p:nvPr>
        </p:nvSpPr>
        <p:spPr>
          <a:xfrm>
            <a:off x="4132053" y="1442212"/>
            <a:ext cx="5011947" cy="5193631"/>
          </a:xfrm>
        </p:spPr>
        <p:txBody>
          <a:bodyPr>
            <a:normAutofit fontScale="92500"/>
          </a:bodyPr>
          <a:lstStyle/>
          <a:p>
            <a:pPr marL="457200" indent="-457200">
              <a:buFont typeface="Arial" panose="020B0604020202020204" pitchFamily="34" charset="0"/>
              <a:buChar char="•"/>
            </a:pPr>
            <a:r>
              <a:rPr lang="en-US" sz="2600" dirty="0"/>
              <a:t>Required</a:t>
            </a:r>
          </a:p>
          <a:p>
            <a:pPr marL="387350" lvl="1" indent="-342900">
              <a:buFont typeface="Arial" pitchFamily="34" charset="0"/>
              <a:buChar char="•"/>
            </a:pPr>
            <a:r>
              <a:rPr lang="en-US" sz="2200" dirty="0"/>
              <a:t>Large, identifiable numbers on front &amp; back or on back &amp; sleeves</a:t>
            </a:r>
          </a:p>
          <a:p>
            <a:pPr marL="387350" lvl="1" indent="-342900">
              <a:buFont typeface="Arial" pitchFamily="34" charset="0"/>
              <a:buChar char="•"/>
            </a:pPr>
            <a:r>
              <a:rPr lang="en-US" sz="2200" dirty="0"/>
              <a:t>Hockey helmets and protective shin guards (under socks) are required</a:t>
            </a:r>
          </a:p>
          <a:p>
            <a:pPr marL="387350" lvl="1" indent="-342900">
              <a:buFont typeface="Arial" pitchFamily="34" charset="0"/>
              <a:buChar char="•"/>
            </a:pPr>
            <a:r>
              <a:rPr lang="en-US" sz="2200" dirty="0"/>
              <a:t>Goalkeeper- face mask and throat protector</a:t>
            </a:r>
          </a:p>
          <a:p>
            <a:pPr marL="566928" indent="-457200">
              <a:buFont typeface="Arial" panose="020B0604020202020204" pitchFamily="34" charset="0"/>
              <a:buChar char="•"/>
            </a:pPr>
            <a:r>
              <a:rPr lang="en-US" sz="2600" dirty="0">
                <a:solidFill>
                  <a:schemeClr val="tx1"/>
                </a:solidFill>
              </a:rPr>
              <a:t>Optional</a:t>
            </a:r>
          </a:p>
          <a:p>
            <a:pPr marL="387350" lvl="1" indent="-342900">
              <a:buFont typeface="Arial" pitchFamily="34" charset="0"/>
              <a:buChar char="•"/>
            </a:pPr>
            <a:r>
              <a:rPr lang="en-US" sz="2200" dirty="0"/>
              <a:t>Goalkeeper- </a:t>
            </a:r>
            <a:r>
              <a:rPr lang="en-US" sz="2200" dirty="0">
                <a:solidFill>
                  <a:schemeClr val="tx1"/>
                </a:solidFill>
              </a:rPr>
              <a:t>catching glove, blocking pads, mouth guard and protective cup</a:t>
            </a:r>
          </a:p>
          <a:p>
            <a:pPr marL="387350" lvl="1" indent="-342900">
              <a:buFont typeface="Arial" pitchFamily="34" charset="0"/>
              <a:buChar char="•"/>
            </a:pPr>
            <a:r>
              <a:rPr lang="en-US" sz="2200" dirty="0"/>
              <a:t>Elbow pads, knee pads, protective cups and gloves</a:t>
            </a:r>
            <a:endParaRPr lang="en-US" sz="2200" dirty="0">
              <a:solidFill>
                <a:schemeClr val="tx1"/>
              </a:solidFill>
            </a:endParaRPr>
          </a:p>
          <a:p>
            <a:pPr marL="342900" indent="-342900">
              <a:buFont typeface="Arial" pitchFamily="34" charset="0"/>
              <a:buChar char="•"/>
            </a:pPr>
            <a:endParaRPr lang="en-US" dirty="0"/>
          </a:p>
        </p:txBody>
      </p:sp>
      <p:pic>
        <p:nvPicPr>
          <p:cNvPr id="4098" name="Picture 2" descr="\\Somi-refe\event-pictures\Poly Hockey &amp; Bowling\Poly Hockey 2011\Poly Hockey 2011 614.jpg"/>
          <p:cNvPicPr>
            <a:picLocks noChangeAspect="1" noChangeArrowheads="1"/>
          </p:cNvPicPr>
          <p:nvPr/>
        </p:nvPicPr>
        <p:blipFill>
          <a:blip r:embed="rId2" cstate="print"/>
          <a:srcRect/>
          <a:stretch>
            <a:fillRect/>
          </a:stretch>
        </p:blipFill>
        <p:spPr bwMode="auto">
          <a:xfrm>
            <a:off x="228600" y="2667000"/>
            <a:ext cx="3739551" cy="2744057"/>
          </a:xfrm>
          <a:prstGeom prst="rect">
            <a:avLst/>
          </a:prstGeom>
          <a:noFill/>
        </p:spPr>
      </p:pic>
    </p:spTree>
    <p:extLst>
      <p:ext uri="{BB962C8B-B14F-4D97-AF65-F5344CB8AC3E}">
        <p14:creationId xmlns:p14="http://schemas.microsoft.com/office/powerpoint/2010/main" val="427447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397" y="482216"/>
            <a:ext cx="7051823" cy="1046064"/>
          </a:xfrm>
        </p:spPr>
        <p:txBody>
          <a:bodyPr/>
          <a:lstStyle/>
          <a:p>
            <a:pPr algn="ctr"/>
            <a:r>
              <a:rPr lang="en-US" dirty="0">
                <a:effectLst>
                  <a:outerShdw blurRad="38100" dist="38100" dir="2700000" algn="tl">
                    <a:srgbClr val="000000">
                      <a:alpha val="43137"/>
                    </a:srgbClr>
                  </a:outerShdw>
                </a:effectLst>
              </a:rPr>
              <a:t>Uniforms Continued</a:t>
            </a:r>
          </a:p>
        </p:txBody>
      </p:sp>
      <p:sp>
        <p:nvSpPr>
          <p:cNvPr id="3" name="Content Placeholder 2"/>
          <p:cNvSpPr>
            <a:spLocks noGrp="1"/>
          </p:cNvSpPr>
          <p:nvPr>
            <p:ph idx="1"/>
          </p:nvPr>
        </p:nvSpPr>
        <p:spPr>
          <a:xfrm>
            <a:off x="375385" y="1597794"/>
            <a:ext cx="8081228" cy="4607744"/>
          </a:xfrm>
        </p:spPr>
        <p:txBody>
          <a:bodyPr/>
          <a:lstStyle/>
          <a:p>
            <a:pPr marL="342900" indent="-342900">
              <a:buFont typeface="Arial" panose="020B0604020202020204" pitchFamily="34" charset="0"/>
              <a:buChar char="•"/>
            </a:pPr>
            <a:r>
              <a:rPr lang="en-US" sz="2400" dirty="0"/>
              <a:t>Shorts and/or sweatpants are acceptable.</a:t>
            </a:r>
          </a:p>
          <a:p>
            <a:pPr marL="342900" indent="-342900">
              <a:buFont typeface="Arial" panose="020B0604020202020204" pitchFamily="34" charset="0"/>
              <a:buChar char="•"/>
            </a:pPr>
            <a:r>
              <a:rPr lang="en-US" sz="2400" dirty="0"/>
              <a:t>Athletes should wear athletic, non-marking sneakers.</a:t>
            </a:r>
          </a:p>
          <a:p>
            <a:pPr marL="342900" indent="-342900">
              <a:buFont typeface="Arial" panose="020B0604020202020204" pitchFamily="34" charset="0"/>
              <a:buChar char="•"/>
            </a:pPr>
            <a:r>
              <a:rPr lang="en-US" sz="2400" dirty="0"/>
              <a:t>Denim is not allowed to be worn during competition.</a:t>
            </a:r>
          </a:p>
          <a:p>
            <a:pPr marL="342900" indent="-342900">
              <a:buFont typeface="Arial" panose="020B0604020202020204" pitchFamily="34" charset="0"/>
              <a:buChar char="•"/>
            </a:pPr>
            <a:r>
              <a:rPr lang="en-US" sz="2400" dirty="0"/>
              <a:t>All jewelry is prohibited during </a:t>
            </a:r>
            <a:r>
              <a:rPr lang="en-US" sz="2400" dirty="0" err="1"/>
              <a:t>gameplay.All</a:t>
            </a:r>
            <a:r>
              <a:rPr lang="en-US" sz="2400" dirty="0"/>
              <a:t> team uniforms must have the Special Olympics logo adorned somewhere on the jersey. </a:t>
            </a:r>
          </a:p>
          <a:p>
            <a:pPr marL="387350" lvl="1" indent="-342900">
              <a:buFont typeface="Arial" panose="020B0604020202020204" pitchFamily="34" charset="0"/>
              <a:buChar char="•"/>
            </a:pPr>
            <a:r>
              <a:rPr lang="en-US" sz="2000" dirty="0"/>
              <a:t>Logos may be placed on the front, back or sleeve and may be located on the top of bottom of the uniform and should be visible. </a:t>
            </a:r>
          </a:p>
          <a:p>
            <a:pPr marL="387350" lvl="1" indent="-342900">
              <a:buFont typeface="Arial" panose="020B0604020202020204" pitchFamily="34" charset="0"/>
              <a:buChar char="•"/>
            </a:pPr>
            <a:r>
              <a:rPr lang="en-US" sz="2000" dirty="0"/>
              <a:t>Logos may be screen printed or embroidered or may be part of a patch or sticker</a:t>
            </a:r>
            <a:r>
              <a:rPr lang="en-US" sz="2400" dirty="0"/>
              <a:t>. </a:t>
            </a:r>
          </a:p>
          <a:p>
            <a:pPr marL="44450" lvl="1" indent="0">
              <a:buNone/>
            </a:pPr>
            <a:endParaRPr lang="en-US" sz="2400" dirty="0"/>
          </a:p>
        </p:txBody>
      </p:sp>
    </p:spTree>
    <p:extLst>
      <p:ext uri="{BB962C8B-B14F-4D97-AF65-F5344CB8AC3E}">
        <p14:creationId xmlns:p14="http://schemas.microsoft.com/office/powerpoint/2010/main" val="354494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023" y="453341"/>
            <a:ext cx="7051823" cy="1046064"/>
          </a:xfrm>
        </p:spPr>
        <p:txBody>
          <a:bodyPr/>
          <a:lstStyle/>
          <a:p>
            <a:pPr algn="ctr"/>
            <a:r>
              <a:rPr lang="en-US" dirty="0">
                <a:effectLst>
                  <a:outerShdw blurRad="38100" dist="38100" dir="2700000" algn="tl">
                    <a:srgbClr val="000000">
                      <a:alpha val="43137"/>
                    </a:srgbClr>
                  </a:outerShdw>
                </a:effectLst>
              </a:rPr>
              <a:t>Uniforms</a:t>
            </a:r>
          </a:p>
        </p:txBody>
      </p:sp>
      <p:sp>
        <p:nvSpPr>
          <p:cNvPr id="3" name="Content Placeholder 2"/>
          <p:cNvSpPr>
            <a:spLocks noGrp="1"/>
          </p:cNvSpPr>
          <p:nvPr>
            <p:ph idx="1"/>
          </p:nvPr>
        </p:nvSpPr>
        <p:spPr>
          <a:xfrm>
            <a:off x="471638" y="1578544"/>
            <a:ext cx="7984975" cy="4626994"/>
          </a:xfrm>
        </p:spPr>
        <p:txBody>
          <a:bodyPr/>
          <a:lstStyle/>
          <a:p>
            <a:pPr marL="342900" indent="-342900">
              <a:buFont typeface="Arial" pitchFamily="34" charset="0"/>
              <a:buChar char="•"/>
            </a:pPr>
            <a:r>
              <a:rPr lang="en-US" sz="2400" dirty="0"/>
              <a:t>Goalkeeper leg guards must not exceed 12 inches in extreme width and must not be altered. </a:t>
            </a:r>
          </a:p>
        </p:txBody>
      </p:sp>
    </p:spTree>
    <p:extLst>
      <p:ext uri="{BB962C8B-B14F-4D97-AF65-F5344CB8AC3E}">
        <p14:creationId xmlns:p14="http://schemas.microsoft.com/office/powerpoint/2010/main" val="420314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023" y="472591"/>
            <a:ext cx="7051823" cy="1046064"/>
          </a:xfrm>
        </p:spPr>
        <p:txBody>
          <a:bodyPr/>
          <a:lstStyle/>
          <a:p>
            <a:pPr algn="ctr"/>
            <a:r>
              <a:rPr lang="en-US" dirty="0">
                <a:effectLst>
                  <a:outerShdw blurRad="38100" dist="38100" dir="2700000" algn="tl">
                    <a:srgbClr val="000000">
                      <a:alpha val="43137"/>
                    </a:srgbClr>
                  </a:outerShdw>
                </a:effectLst>
              </a:rPr>
              <a:t>Equipment</a:t>
            </a:r>
          </a:p>
        </p:txBody>
      </p:sp>
      <p:sp>
        <p:nvSpPr>
          <p:cNvPr id="3" name="Content Placeholder 2"/>
          <p:cNvSpPr>
            <a:spLocks noGrp="1"/>
          </p:cNvSpPr>
          <p:nvPr>
            <p:ph idx="1"/>
          </p:nvPr>
        </p:nvSpPr>
        <p:spPr>
          <a:xfrm>
            <a:off x="462013" y="1588168"/>
            <a:ext cx="7994600" cy="4617370"/>
          </a:xfrm>
        </p:spPr>
        <p:txBody>
          <a:bodyPr/>
          <a:lstStyle/>
          <a:p>
            <a:pPr marL="342900" indent="-342900">
              <a:buFont typeface="Arial" pitchFamily="34" charset="0"/>
              <a:buChar char="•"/>
            </a:pPr>
            <a:r>
              <a:rPr lang="en-US" sz="2400" dirty="0"/>
              <a:t>Pucks must be soft, indoor, orange plastic pucks.</a:t>
            </a:r>
          </a:p>
          <a:p>
            <a:pPr marL="342900" indent="-342900">
              <a:buFont typeface="Arial" pitchFamily="34" charset="0"/>
              <a:buChar char="•"/>
            </a:pPr>
            <a:r>
              <a:rPr lang="en-US" sz="2400" dirty="0"/>
              <a:t>Net</a:t>
            </a:r>
          </a:p>
          <a:p>
            <a:pPr lvl="2">
              <a:buFont typeface="Arial" panose="020B0604020202020204" pitchFamily="34" charset="0"/>
              <a:buChar char="•"/>
            </a:pPr>
            <a:r>
              <a:rPr lang="en-US" sz="2000" dirty="0">
                <a:solidFill>
                  <a:schemeClr val="tx1"/>
                </a:solidFill>
              </a:rPr>
              <a:t>48 inches high.</a:t>
            </a:r>
          </a:p>
          <a:p>
            <a:pPr lvl="2">
              <a:buFont typeface="Arial" panose="020B0604020202020204" pitchFamily="34" charset="0"/>
              <a:buChar char="•"/>
            </a:pPr>
            <a:r>
              <a:rPr lang="en-US" sz="2000" dirty="0">
                <a:solidFill>
                  <a:schemeClr val="tx1"/>
                </a:solidFill>
              </a:rPr>
              <a:t>72 inches wide.</a:t>
            </a:r>
          </a:p>
          <a:p>
            <a:pPr lvl="2">
              <a:buFont typeface="Arial" panose="020B0604020202020204" pitchFamily="34" charset="0"/>
              <a:buChar char="•"/>
            </a:pPr>
            <a:r>
              <a:rPr lang="en-US" sz="2000" dirty="0">
                <a:solidFill>
                  <a:schemeClr val="tx1"/>
                </a:solidFill>
              </a:rPr>
              <a:t>14 inches deep at the top, 24 inches deep at the bottom. </a:t>
            </a:r>
          </a:p>
          <a:p>
            <a:pPr marL="342900" indent="-342900">
              <a:buFont typeface="Arial" pitchFamily="34" charset="0"/>
              <a:buChar char="•"/>
            </a:pPr>
            <a:endParaRPr lang="en-US" sz="2400" dirty="0"/>
          </a:p>
          <a:p>
            <a:endParaRPr lang="en-US" dirty="0"/>
          </a:p>
        </p:txBody>
      </p:sp>
    </p:spTree>
    <p:extLst>
      <p:ext uri="{BB962C8B-B14F-4D97-AF65-F5344CB8AC3E}">
        <p14:creationId xmlns:p14="http://schemas.microsoft.com/office/powerpoint/2010/main" val="412131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023" y="472591"/>
            <a:ext cx="7051823" cy="1046064"/>
          </a:xfrm>
        </p:spPr>
        <p:txBody>
          <a:bodyPr/>
          <a:lstStyle/>
          <a:p>
            <a:pPr algn="ctr"/>
            <a:r>
              <a:rPr lang="en-US" dirty="0">
                <a:effectLst>
                  <a:outerShdw blurRad="38100" dist="38100" dir="2700000" algn="tl">
                    <a:srgbClr val="000000">
                      <a:alpha val="43137"/>
                    </a:srgbClr>
                  </a:outerShdw>
                </a:effectLst>
              </a:rPr>
              <a:t>Equipment - Helmets</a:t>
            </a:r>
          </a:p>
        </p:txBody>
      </p:sp>
      <p:sp>
        <p:nvSpPr>
          <p:cNvPr id="3" name="Content Placeholder 2"/>
          <p:cNvSpPr>
            <a:spLocks noGrp="1"/>
          </p:cNvSpPr>
          <p:nvPr>
            <p:ph idx="1"/>
          </p:nvPr>
        </p:nvSpPr>
        <p:spPr>
          <a:xfrm>
            <a:off x="462013" y="1588168"/>
            <a:ext cx="7994600" cy="4617370"/>
          </a:xfrm>
        </p:spPr>
        <p:txBody>
          <a:bodyPr/>
          <a:lstStyle/>
          <a:p>
            <a:pPr marL="342900" marR="0" lvl="0" indent="-34290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All athletes must wear a hockey style helmet with a facemask.  </a:t>
            </a:r>
          </a:p>
          <a:p>
            <a:pPr marL="387350" lvl="1" indent="-342900">
              <a:lnSpc>
                <a:spcPct val="100000"/>
              </a:lnSpc>
              <a:spcBef>
                <a:spcPts val="0"/>
              </a:spcBef>
              <a:spcAft>
                <a:spcPts val="600"/>
              </a:spcAft>
              <a:buSzPct val="100000"/>
              <a:buFont typeface="Arial" panose="020B0604020202020204" pitchFamily="34" charset="0"/>
              <a:buChar char="•"/>
            </a:pPr>
            <a:r>
              <a:rPr lang="en-US" sz="2000" dirty="0">
                <a:effectLst/>
                <a:ea typeface="Calibri" panose="020F0502020204030204" pitchFamily="34" charset="0"/>
              </a:rPr>
              <a:t>Helmets no longer need an HECC certification but must include a chinstrap and be securely fastened at all times.  </a:t>
            </a:r>
          </a:p>
          <a:p>
            <a:pPr marL="387350" lvl="1" indent="-342900">
              <a:lnSpc>
                <a:spcPct val="100000"/>
              </a:lnSpc>
              <a:spcBef>
                <a:spcPts val="0"/>
              </a:spcBef>
              <a:spcAft>
                <a:spcPts val="600"/>
              </a:spcAft>
              <a:buSzPct val="100000"/>
              <a:buFont typeface="Arial" panose="020B0604020202020204" pitchFamily="34" charset="0"/>
              <a:buChar char="•"/>
            </a:pPr>
            <a:r>
              <a:rPr lang="en-US" sz="2000" dirty="0">
                <a:effectLst/>
                <a:ea typeface="Calibri" panose="020F0502020204030204" pitchFamily="34" charset="0"/>
              </a:rPr>
              <a:t>Skills athletes must wear a helmet; however, they do not need facemasks.</a:t>
            </a:r>
          </a:p>
          <a:p>
            <a:pPr marL="342900" marR="0" lvl="0" indent="-34290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All players on the players’ bench and the penalty bench must wear the protective helmet/facemask while in the bench area. </a:t>
            </a:r>
          </a:p>
          <a:p>
            <a:pPr marL="387350" lvl="1" indent="-342900">
              <a:lnSpc>
                <a:spcPct val="100000"/>
              </a:lnSpc>
              <a:spcBef>
                <a:spcPts val="0"/>
              </a:spcBef>
              <a:spcAft>
                <a:spcPts val="600"/>
              </a:spcAft>
              <a:buSzPct val="100000"/>
              <a:buFont typeface="Arial" panose="020B0604020202020204" pitchFamily="34" charset="0"/>
              <a:buChar char="•"/>
            </a:pPr>
            <a:r>
              <a:rPr lang="en-US" sz="2000" dirty="0">
                <a:effectLst/>
                <a:ea typeface="Calibri" panose="020F0502020204030204" pitchFamily="34" charset="0"/>
              </a:rPr>
              <a:t>For a violation of this rule, after a warning by the Referee, a misconduct penalty for an equipment violation shall be assessed to the offending player. </a:t>
            </a:r>
          </a:p>
          <a:p>
            <a:pPr marL="342900" indent="-342900">
              <a:buFont typeface="Arial" pitchFamily="34" charset="0"/>
              <a:buChar char="•"/>
            </a:pPr>
            <a:endParaRPr lang="en-US" sz="2400" dirty="0"/>
          </a:p>
          <a:p>
            <a:endParaRPr lang="en-US" dirty="0"/>
          </a:p>
        </p:txBody>
      </p:sp>
    </p:spTree>
    <p:extLst>
      <p:ext uri="{BB962C8B-B14F-4D97-AF65-F5344CB8AC3E}">
        <p14:creationId xmlns:p14="http://schemas.microsoft.com/office/powerpoint/2010/main" val="901648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023" y="491841"/>
            <a:ext cx="7051823" cy="1046064"/>
          </a:xfrm>
        </p:spPr>
        <p:txBody>
          <a:bodyPr/>
          <a:lstStyle/>
          <a:p>
            <a:pPr algn="ctr"/>
            <a:r>
              <a:rPr lang="en-US" dirty="0">
                <a:effectLst>
                  <a:outerShdw blurRad="38100" dist="38100" dir="2700000" algn="tl">
                    <a:srgbClr val="000000">
                      <a:alpha val="43137"/>
                    </a:srgbClr>
                  </a:outerShdw>
                </a:effectLst>
              </a:rPr>
              <a:t>Equipment - Sticks</a:t>
            </a:r>
          </a:p>
        </p:txBody>
      </p:sp>
      <p:sp>
        <p:nvSpPr>
          <p:cNvPr id="3" name="Content Placeholder 2"/>
          <p:cNvSpPr>
            <a:spLocks noGrp="1"/>
          </p:cNvSpPr>
          <p:nvPr>
            <p:ph idx="1"/>
          </p:nvPr>
        </p:nvSpPr>
        <p:spPr>
          <a:xfrm>
            <a:off x="457200" y="1617044"/>
            <a:ext cx="8686800" cy="4957492"/>
          </a:xfrm>
        </p:spPr>
        <p:txBody>
          <a:bodyPr>
            <a:normAutofit lnSpcReduction="10000"/>
          </a:bodyPr>
          <a:lstStyle/>
          <a:p>
            <a:pPr marL="342900" indent="-342900">
              <a:buFont typeface="Arial" pitchFamily="34" charset="0"/>
              <a:buChar char="•"/>
            </a:pPr>
            <a:r>
              <a:rPr lang="en-US" sz="2400" dirty="0"/>
              <a:t>Poly Hockey sticks are a plastic manufactured indoor floor hockey stick.</a:t>
            </a:r>
          </a:p>
          <a:p>
            <a:pPr marL="342900" indent="-342900">
              <a:buFont typeface="Arial" pitchFamily="34" charset="0"/>
              <a:buChar char="•"/>
            </a:pPr>
            <a:r>
              <a:rPr lang="en-US" sz="2400" dirty="0"/>
              <a:t>Sticks must not be modified in any way.</a:t>
            </a:r>
          </a:p>
          <a:p>
            <a:pPr lvl="2">
              <a:buFont typeface="Arial" panose="020B0604020202020204" pitchFamily="34" charset="0"/>
              <a:buChar char="•"/>
            </a:pPr>
            <a:r>
              <a:rPr lang="en-US" sz="2000" dirty="0"/>
              <a:t>This includes adding a dowel, sand or any other material to strengthen the handle. </a:t>
            </a:r>
          </a:p>
          <a:p>
            <a:pPr lvl="2">
              <a:buFont typeface="Arial" panose="020B0604020202020204" pitchFamily="34" charset="0"/>
              <a:buChar char="•"/>
            </a:pPr>
            <a:r>
              <a:rPr lang="en-US" sz="2000" dirty="0"/>
              <a:t>Friction tape on the blade of the stick is NOT ALLOWED</a:t>
            </a:r>
          </a:p>
          <a:p>
            <a:pPr marL="342900" indent="-342900">
              <a:buFont typeface="Arial" pitchFamily="34" charset="0"/>
              <a:buChar char="•"/>
            </a:pPr>
            <a:r>
              <a:rPr lang="en-US" sz="2400" dirty="0"/>
              <a:t>Sticks must have a plastic cap at the top of handle</a:t>
            </a:r>
          </a:p>
          <a:p>
            <a:pPr marL="342900" indent="-342900">
              <a:buFont typeface="Arial" pitchFamily="34" charset="0"/>
              <a:buChar char="•"/>
            </a:pPr>
            <a:r>
              <a:rPr lang="en-US" sz="2400" dirty="0"/>
              <a:t>Sticks must not exceed 53 inches in length from the heel to the end of the shaft and no more than 11.5 inches from the heel to the end of the blade</a:t>
            </a:r>
          </a:p>
          <a:p>
            <a:pPr marL="342900" indent="-342900">
              <a:buFont typeface="Arial" pitchFamily="34" charset="0"/>
              <a:buChar char="•"/>
            </a:pPr>
            <a:r>
              <a:rPr lang="en-US" sz="2400" dirty="0"/>
              <a:t>The blade shall not exceed 2.5 inches in width. </a:t>
            </a:r>
          </a:p>
        </p:txBody>
      </p:sp>
    </p:spTree>
    <p:extLst>
      <p:ext uri="{BB962C8B-B14F-4D97-AF65-F5344CB8AC3E}">
        <p14:creationId xmlns:p14="http://schemas.microsoft.com/office/powerpoint/2010/main" val="40838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023" y="491841"/>
            <a:ext cx="7051823" cy="1046064"/>
          </a:xfrm>
        </p:spPr>
        <p:txBody>
          <a:bodyPr/>
          <a:lstStyle/>
          <a:p>
            <a:pPr algn="ctr"/>
            <a:r>
              <a:rPr lang="en-US" dirty="0">
                <a:effectLst>
                  <a:outerShdw blurRad="38100" dist="38100" dir="2700000" algn="tl">
                    <a:srgbClr val="000000">
                      <a:alpha val="43137"/>
                    </a:srgbClr>
                  </a:outerShdw>
                </a:effectLst>
              </a:rPr>
              <a:t>Equipment - Sticks</a:t>
            </a:r>
          </a:p>
        </p:txBody>
      </p:sp>
      <p:sp>
        <p:nvSpPr>
          <p:cNvPr id="3" name="Content Placeholder 2"/>
          <p:cNvSpPr>
            <a:spLocks noGrp="1"/>
          </p:cNvSpPr>
          <p:nvPr>
            <p:ph idx="1"/>
          </p:nvPr>
        </p:nvSpPr>
        <p:spPr>
          <a:xfrm>
            <a:off x="457200" y="1617044"/>
            <a:ext cx="8686800" cy="4957492"/>
          </a:xfrm>
        </p:spPr>
        <p:txBody>
          <a:bodyPr>
            <a:normAutofit/>
          </a:bodyPr>
          <a:lstStyle/>
          <a:p>
            <a:pPr marL="342900" indent="-342900">
              <a:buFont typeface="Arial" pitchFamily="34" charset="0"/>
              <a:buChar char="•"/>
            </a:pPr>
            <a:r>
              <a:rPr lang="en-US" sz="2400" dirty="0"/>
              <a:t>Center’s stick must be wrapped in a contrasting tape compared to the rest of the sticks. </a:t>
            </a:r>
          </a:p>
          <a:p>
            <a:pPr marL="342900" indent="-342900">
              <a:buFont typeface="Arial" pitchFamily="34" charset="0"/>
              <a:buChar char="•"/>
            </a:pPr>
            <a:r>
              <a:rPr lang="en-US" sz="2400" dirty="0"/>
              <a:t>Goalkeeper’s stick must have a plastic blade.</a:t>
            </a:r>
          </a:p>
          <a:p>
            <a:pPr lvl="2">
              <a:buFont typeface="Arial" panose="020B0604020202020204" pitchFamily="34" charset="0"/>
              <a:buChar char="•"/>
            </a:pPr>
            <a:r>
              <a:rPr lang="en-US" sz="2000" dirty="0">
                <a:solidFill>
                  <a:schemeClr val="tx1"/>
                </a:solidFill>
              </a:rPr>
              <a:t>They may have a wooden shaft.</a:t>
            </a:r>
          </a:p>
          <a:p>
            <a:pPr marL="342900" indent="-342900">
              <a:buFont typeface="Arial" pitchFamily="34" charset="0"/>
              <a:buChar char="•"/>
            </a:pPr>
            <a:endParaRPr lang="en-US" dirty="0"/>
          </a:p>
        </p:txBody>
      </p:sp>
      <p:pic>
        <p:nvPicPr>
          <p:cNvPr id="4098" name="Picture 2" descr="\\somi-refe\Event-Pictures\Poly Hockey &amp; Bowling\2007 Poly\2011-03-09\DSCF0105_105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819" y="3499264"/>
            <a:ext cx="4100362" cy="307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64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SO_AP_Presentation.potx</Template>
  <TotalTime>626</TotalTime>
  <Words>1729</Words>
  <Application>Microsoft Office PowerPoint</Application>
  <PresentationFormat>On-screen Show (4:3)</PresentationFormat>
  <Paragraphs>163</Paragraphs>
  <Slides>29</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Calibri</vt:lpstr>
      <vt:lpstr>Gill Sans</vt:lpstr>
      <vt:lpstr>Helvetica Neue</vt:lpstr>
      <vt:lpstr>Ubuntu</vt:lpstr>
      <vt:lpstr>Ubuntu Light</vt:lpstr>
      <vt:lpstr>SO_AP_Presentation</vt:lpstr>
      <vt:lpstr>Body White copy</vt:lpstr>
      <vt:lpstr>Blank</vt:lpstr>
      <vt:lpstr>1_Blank</vt:lpstr>
      <vt:lpstr>Poly Hockey  Official Rules</vt:lpstr>
      <vt:lpstr>Events Offered</vt:lpstr>
      <vt:lpstr>Uniforms</vt:lpstr>
      <vt:lpstr>Uniforms Continued</vt:lpstr>
      <vt:lpstr>Uniforms</vt:lpstr>
      <vt:lpstr>Equipment</vt:lpstr>
      <vt:lpstr>Equipment - Helmets</vt:lpstr>
      <vt:lpstr>Equipment - Sticks</vt:lpstr>
      <vt:lpstr>Equipment - Sticks</vt:lpstr>
      <vt:lpstr>Hockey Court</vt:lpstr>
      <vt:lpstr>Hockey Court</vt:lpstr>
      <vt:lpstr>Sample Court</vt:lpstr>
      <vt:lpstr>Gameplay</vt:lpstr>
      <vt:lpstr>Gameplay</vt:lpstr>
      <vt:lpstr>Players</vt:lpstr>
      <vt:lpstr>Goalkeeping</vt:lpstr>
      <vt:lpstr>Goalkeeping</vt:lpstr>
      <vt:lpstr>Scoring</vt:lpstr>
      <vt:lpstr>Minor Fouls</vt:lpstr>
      <vt:lpstr>Minor Fouls</vt:lpstr>
      <vt:lpstr>Major Fouls</vt:lpstr>
      <vt:lpstr>Ejection Penalty</vt:lpstr>
      <vt:lpstr>Individual Skills Contest</vt:lpstr>
      <vt:lpstr>Individual Skills Contest Shoot Around the Goal</vt:lpstr>
      <vt:lpstr>Individual Skills Contest Pass</vt:lpstr>
      <vt:lpstr>Individual Skills Contest Stick Handling</vt:lpstr>
      <vt:lpstr>Individual Skills Contest Shoot for Accuracy</vt:lpstr>
      <vt:lpstr>Terms</vt:lpstr>
      <vt:lpstr>Terms</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Caudle, Nick</cp:lastModifiedBy>
  <cp:revision>57</cp:revision>
  <dcterms:created xsi:type="dcterms:W3CDTF">2012-05-09T16:21:13Z</dcterms:created>
  <dcterms:modified xsi:type="dcterms:W3CDTF">2024-08-19T15:20:28Z</dcterms:modified>
</cp:coreProperties>
</file>