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23" r:id="rId2"/>
    <p:sldMasterId id="2147483732" r:id="rId3"/>
    <p:sldMasterId id="2147483753" r:id="rId4"/>
  </p:sldMasterIdLst>
  <p:notesMasterIdLst>
    <p:notesMasterId r:id="rId31"/>
  </p:notesMasterIdLst>
  <p:handoutMasterIdLst>
    <p:handoutMasterId r:id="rId32"/>
  </p:handoutMasterIdLst>
  <p:sldIdLst>
    <p:sldId id="275" r:id="rId5"/>
    <p:sldId id="286" r:id="rId6"/>
    <p:sldId id="277" r:id="rId7"/>
    <p:sldId id="285" r:id="rId8"/>
    <p:sldId id="278" r:id="rId9"/>
    <p:sldId id="288" r:id="rId10"/>
    <p:sldId id="279" r:id="rId11"/>
    <p:sldId id="290" r:id="rId12"/>
    <p:sldId id="280" r:id="rId13"/>
    <p:sldId id="289" r:id="rId14"/>
    <p:sldId id="291" r:id="rId15"/>
    <p:sldId id="281" r:id="rId16"/>
    <p:sldId id="292" r:id="rId17"/>
    <p:sldId id="293" r:id="rId18"/>
    <p:sldId id="282" r:id="rId19"/>
    <p:sldId id="294" r:id="rId20"/>
    <p:sldId id="287" r:id="rId21"/>
    <p:sldId id="295" r:id="rId22"/>
    <p:sldId id="296" r:id="rId23"/>
    <p:sldId id="297" r:id="rId24"/>
    <p:sldId id="298" r:id="rId25"/>
    <p:sldId id="299" r:id="rId26"/>
    <p:sldId id="300" r:id="rId27"/>
    <p:sldId id="301"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5116" autoAdjust="0"/>
  </p:normalViewPr>
  <p:slideViewPr>
    <p:cSldViewPr snapToGrid="0" snapToObjects="1">
      <p:cViewPr varScale="1">
        <p:scale>
          <a:sx n="105" d="100"/>
          <a:sy n="105" d="100"/>
        </p:scale>
        <p:origin x="1764"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5/16/2024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5/16/2024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 </a:t>
            </a:r>
            <a:r>
              <a:rPr lang="en-US" b="1" dirty="0" err="1">
                <a:latin typeface="Helvetica Neue"/>
                <a:cs typeface="Helvetica Neue"/>
              </a:rPr>
              <a:t>storyful</a:t>
            </a:r>
            <a:r>
              <a:rPr lang="en-US" b="1" dirty="0">
                <a:latin typeface="Helvetica Neue"/>
                <a:cs typeface="Helvetica Neue"/>
              </a:rPr>
              <a:t>.</a:t>
            </a: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7912BC9D-81A9-DD60-78E0-A350AF669AD1}"/>
              </a:ext>
            </a:extLst>
          </p:cNvPr>
          <p:cNvSpPr>
            <a:spLocks noGrp="1"/>
          </p:cNvSpPr>
          <p:nvPr>
            <p:ph type="ctrTitle"/>
          </p:nvPr>
        </p:nvSpPr>
        <p:spPr>
          <a:xfrm>
            <a:off x="554037" y="2148150"/>
            <a:ext cx="7773293" cy="1470049"/>
          </a:xfrm>
        </p:spPr>
        <p:txBody>
          <a:bodyPr/>
          <a:lstStyle/>
          <a:p>
            <a:pPr algn="ctr"/>
            <a:r>
              <a:rPr lang="en-US" dirty="0"/>
              <a:t>Volleyball Official Rules</a:t>
            </a:r>
          </a:p>
        </p:txBody>
      </p:sp>
    </p:spTree>
    <p:extLst>
      <p:ext uri="{BB962C8B-B14F-4D97-AF65-F5344CB8AC3E}">
        <p14:creationId xmlns:p14="http://schemas.microsoft.com/office/powerpoint/2010/main" val="30261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If a team fails to serve properly, return the ball, or commits any other fault, the opponent wins the rally and scores the point.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When the serving team wins a rally, it scores a point and continues to serve. If the receiving team wins the rally, it scores a point and gains the right to serve.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Teams change sides when one team has scored eight points. </a:t>
            </a:r>
          </a:p>
        </p:txBody>
      </p:sp>
    </p:spTree>
    <p:extLst>
      <p:ext uri="{BB962C8B-B14F-4D97-AF65-F5344CB8AC3E}">
        <p14:creationId xmlns:p14="http://schemas.microsoft.com/office/powerpoint/2010/main" val="4229042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3 match scores are due to the State Office in order to participate at State Summer Games</a:t>
            </a:r>
            <a:r>
              <a:rPr lang="en-US" sz="2400" dirty="0">
                <a:ea typeface="Calibri" panose="020F0502020204030204" pitchFamily="34" charset="0"/>
              </a:rPr>
              <a:t>.</a:t>
            </a:r>
            <a:endParaRPr lang="en-US" sz="2400" dirty="0">
              <a:effectLst/>
              <a:ea typeface="Calibri" panose="020F0502020204030204" pitchFamily="34" charset="0"/>
            </a:endParaRPr>
          </a:p>
        </p:txBody>
      </p:sp>
      <p:pic>
        <p:nvPicPr>
          <p:cNvPr id="3" name="Picture 2">
            <a:extLst>
              <a:ext uri="{FF2B5EF4-FFF2-40B4-BE49-F238E27FC236}">
                <a16:creationId xmlns:a16="http://schemas.microsoft.com/office/drawing/2014/main" id="{96A446B0-3362-F6E8-E04F-E028DCAEE59F}"/>
              </a:ext>
            </a:extLst>
          </p:cNvPr>
          <p:cNvPicPr>
            <a:picLocks noChangeAspect="1"/>
          </p:cNvPicPr>
          <p:nvPr/>
        </p:nvPicPr>
        <p:blipFill>
          <a:blip r:embed="rId2"/>
          <a:stretch>
            <a:fillRect/>
          </a:stretch>
        </p:blipFill>
        <p:spPr>
          <a:xfrm>
            <a:off x="261120" y="3127247"/>
            <a:ext cx="8621760" cy="1408178"/>
          </a:xfrm>
          <a:prstGeom prst="rect">
            <a:avLst/>
          </a:prstGeom>
        </p:spPr>
      </p:pic>
    </p:spTree>
    <p:extLst>
      <p:ext uri="{BB962C8B-B14F-4D97-AF65-F5344CB8AC3E}">
        <p14:creationId xmlns:p14="http://schemas.microsoft.com/office/powerpoint/2010/main" val="2479338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winner of the coin toss may choose to serve, receive or select a specific side of the court. If a deciding third or fifth set is necessary, a coin toss shall again be conducted with the same options.</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first server of each set is the right back player. Thereafter, the right front player rotates to the right back position. The team receiving first service shall rotate upon the first side out and receiving their serve. </a:t>
            </a:r>
          </a:p>
          <a:p>
            <a:pPr marL="342900" indent="-342900">
              <a:buFont typeface="Arial" pitchFamily="34" charset="0"/>
              <a:buChar char="•"/>
            </a:pPr>
            <a:r>
              <a:rPr lang="en-US" sz="2400" dirty="0">
                <a:effectLst/>
                <a:ea typeface="Calibri" panose="020F0502020204030204" pitchFamily="34" charset="0"/>
              </a:rPr>
              <a:t>A served ball touching the net shall remain in play, and the receiving team has three plays to return the ball to the opponents.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4738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Any ball hitting the ceiling will be considered playable by the team causing such contact, as long as the ball stays on their side of the court and does not cross the plane of the net. </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 player may not play the ball twice in succession except when the first touch is while blocking. </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ball may be hit with any part of the body. </a:t>
            </a:r>
          </a:p>
          <a:p>
            <a:pPr marL="330200" lvl="1" indent="-28575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Carries and lifts will be called illegal hits.</a:t>
            </a:r>
          </a:p>
          <a:p>
            <a:pPr marL="342900" indent="-342900">
              <a:buFont typeface="Arial" pitchFamily="34" charset="0"/>
              <a:buChar char="•"/>
            </a:pPr>
            <a:r>
              <a:rPr lang="en-US" sz="2400" dirty="0">
                <a:effectLst/>
                <a:ea typeface="Calibri" panose="020F0502020204030204" pitchFamily="34" charset="0"/>
              </a:rPr>
              <a:t>Any ball landing on the line is considered “in”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941031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Touching any part of the net while playing the ball is a fault. Crossing completely over the centerline with any part of the body except the feet will not constitute a violation unless there is interference. It is a fault to cross completely over the centerline with the foot or feet. </a:t>
            </a:r>
          </a:p>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Each team will get two timeouts per set</a:t>
            </a:r>
          </a:p>
          <a:p>
            <a:pPr marL="285750" marR="0" lvl="0" indent="-285750">
              <a:lnSpc>
                <a:spcPct val="100000"/>
              </a:lnSpc>
              <a:spcBef>
                <a:spcPts val="0"/>
              </a:spcBef>
              <a:spcAft>
                <a:spcPts val="600"/>
              </a:spcAft>
              <a:buFont typeface="Arial" panose="020B0604020202020204" pitchFamily="34" charset="0"/>
              <a:buChar char="•"/>
            </a:pPr>
            <a:endParaRPr lang="en-US" sz="2400" dirty="0">
              <a:effectLst/>
              <a:ea typeface="Calibri" panose="020F0502020204030204" pitchFamily="34" charset="0"/>
            </a:endParaRPr>
          </a:p>
          <a:p>
            <a:pPr marL="0" marR="0" lvl="0" indent="0">
              <a:lnSpc>
                <a:spcPct val="100000"/>
              </a:lnSpc>
              <a:spcBef>
                <a:spcPts val="0"/>
              </a:spcBef>
              <a:spcAft>
                <a:spcPts val="600"/>
              </a:spcAft>
            </a:pPr>
            <a:endParaRPr lang="en-US" sz="2400" dirty="0">
              <a:effectLst/>
              <a:ea typeface="Calibri" panose="020F0502020204030204" pitchFamily="34" charset="0"/>
            </a:endParaRPr>
          </a:p>
          <a:p>
            <a:pPr marL="0" indent="0" eaLnBrk="1" hangingPunct="1"/>
            <a:endParaRPr lang="en-US" sz="2300" dirty="0"/>
          </a:p>
        </p:txBody>
      </p:sp>
      <p:pic>
        <p:nvPicPr>
          <p:cNvPr id="3074" name="Picture 2" descr="\\somi-refe\Event-Pictures\Summer Games\2011\Volleyball\DSC_0047 [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6" y="4453986"/>
            <a:ext cx="3409949" cy="226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54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5988" y="452438"/>
            <a:ext cx="7051823" cy="1046064"/>
          </a:xfrm>
        </p:spPr>
        <p:txBody>
          <a:bodyPr/>
          <a:lstStyle/>
          <a:p>
            <a:pPr algn="ctr" eaLnBrk="1" hangingPunct="1"/>
            <a:r>
              <a:rPr lang="en-US" dirty="0">
                <a:effectLst>
                  <a:outerShdw blurRad="38100" dist="38100" dir="2700000" algn="tl">
                    <a:srgbClr val="000000">
                      <a:alpha val="43137"/>
                    </a:srgbClr>
                  </a:outerShdw>
                </a:effectLst>
              </a:rPr>
              <a:t>Modified Volleyball</a:t>
            </a:r>
          </a:p>
        </p:txBody>
      </p:sp>
      <p:sp>
        <p:nvSpPr>
          <p:cNvPr id="12291" name="Content Placeholder 2"/>
          <p:cNvSpPr>
            <a:spLocks noGrp="1"/>
          </p:cNvSpPr>
          <p:nvPr>
            <p:ph idx="1"/>
          </p:nvPr>
        </p:nvSpPr>
        <p:spPr/>
        <p:txBody>
          <a:bodyPr/>
          <a:lstStyle/>
          <a:p>
            <a:pPr marL="342900" indent="-342900" eaLnBrk="1" hangingPunct="1">
              <a:buFont typeface="Arial" pitchFamily="34" charset="0"/>
              <a:buChar char="•"/>
            </a:pPr>
            <a:r>
              <a:rPr lang="en-US" sz="2400" dirty="0">
                <a:ea typeface="Aptos" panose="020B0004020202020204" pitchFamily="34" charset="0"/>
                <a:cs typeface="Times New Roman" panose="02020603050405020304" pitchFamily="18" charset="0"/>
              </a:rPr>
              <a:t>Additional modifications for Modified Volleyball: </a:t>
            </a:r>
            <a:endParaRPr lang="en-US" sz="2400" dirty="0">
              <a:effectLst/>
              <a:ea typeface="Aptos" panose="020B0004020202020204" pitchFamily="34" charset="0"/>
              <a:cs typeface="Times New Roman" panose="02020603050405020304" pitchFamily="18" charset="0"/>
            </a:endParaRP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Modified matches are played with a slightly larger, lighter, and softer ball making it easier and softer to hit.  </a:t>
            </a:r>
          </a:p>
          <a:p>
            <a:pPr marL="638175" lvl="2" indent="-342900">
              <a:buFont typeface="Arial" pitchFamily="34" charset="0"/>
              <a:buChar char="•"/>
            </a:pPr>
            <a:r>
              <a:rPr lang="en-US" sz="1800" dirty="0">
                <a:effectLst/>
                <a:ea typeface="Aptos" panose="020B0004020202020204" pitchFamily="34" charset="0"/>
                <a:cs typeface="Times New Roman" panose="02020603050405020304" pitchFamily="18" charset="0"/>
              </a:rPr>
              <a:t>Size: 32 inches in diameter and 8 ounces in weight.</a:t>
            </a:r>
          </a:p>
          <a:p>
            <a:pPr marL="387350" lvl="1" indent="-342900">
              <a:buFont typeface="Arial" pitchFamily="34" charset="0"/>
              <a:buChar char="•"/>
            </a:pPr>
            <a:r>
              <a:rPr lang="en-US" sz="2000" dirty="0"/>
              <a:t>One assist per serve is allowed to help the ball over the net.</a:t>
            </a:r>
          </a:p>
          <a:p>
            <a:pPr marL="387350" lvl="1" indent="-342900">
              <a:buFont typeface="Arial" pitchFamily="34" charset="0"/>
              <a:buChar char="•"/>
            </a:pPr>
            <a:r>
              <a:rPr lang="en-US" sz="2000" dirty="0"/>
              <a:t>A 3-point service role will be used.  Once a player has scored 3 points in a row on their serve, there will be an automatic side out, and the serve will go to the opposing team. </a:t>
            </a:r>
          </a:p>
          <a:p>
            <a:pPr marL="387350" lvl="1" indent="-342900">
              <a:buFont typeface="Arial" pitchFamily="34" charset="0"/>
              <a:buChar char="•"/>
            </a:pPr>
            <a:r>
              <a:rPr lang="en-US" sz="2000" dirty="0"/>
              <a:t>A time limit of 30 minutes per set is used.</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1715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Unified Volleyball</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sz="2400" dirty="0"/>
              <a:t>The roster should contain a proportionate number of Athletes and Unified Partners </a:t>
            </a:r>
          </a:p>
          <a:p>
            <a:pPr marL="342900" indent="-342900">
              <a:buFont typeface="Arial" panose="020B0604020202020204" pitchFamily="34" charset="0"/>
              <a:buChar char="•"/>
            </a:pPr>
            <a:r>
              <a:rPr lang="en-US" sz="2400" dirty="0"/>
              <a:t>During competition, the lineup shall never exceed three athletes and three partners at any time. </a:t>
            </a:r>
          </a:p>
          <a:p>
            <a:pPr marL="387350" lvl="1" indent="-342900">
              <a:buFont typeface="Arial" panose="020B0604020202020204" pitchFamily="34" charset="0"/>
              <a:buChar char="•"/>
            </a:pPr>
            <a:r>
              <a:rPr lang="en-US" sz="2000" dirty="0"/>
              <a:t>Failure to adhere to the required ratio results in a forfeit. </a:t>
            </a:r>
          </a:p>
          <a:p>
            <a:pPr marL="342900" indent="-342900">
              <a:buFont typeface="Arial" panose="020B0604020202020204" pitchFamily="34" charset="0"/>
              <a:buChar char="•"/>
            </a:pPr>
            <a:r>
              <a:rPr lang="en-US" sz="2400" dirty="0"/>
              <a:t>Each team shall have an adult, non-playing coach responsible for the lineup and conduct of the team during competition. </a:t>
            </a:r>
          </a:p>
        </p:txBody>
      </p:sp>
    </p:spTree>
    <p:extLst>
      <p:ext uri="{BB962C8B-B14F-4D97-AF65-F5344CB8AC3E}">
        <p14:creationId xmlns:p14="http://schemas.microsoft.com/office/powerpoint/2010/main" val="2010696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Unified Volleyball</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sz="2400" dirty="0"/>
              <a:t>The serving order and positions on the court, at service, shall be an alternation of Athletes and Unified  Partners. </a:t>
            </a:r>
          </a:p>
          <a:p>
            <a:pPr marL="342900" indent="-342900">
              <a:buFont typeface="Arial" panose="020B0604020202020204" pitchFamily="34" charset="0"/>
              <a:buChar char="•"/>
            </a:pPr>
            <a:r>
              <a:rPr lang="en-US" sz="2400" dirty="0"/>
              <a:t>Once a server has scored three consecutive points, their team shall rotate to the next server and continue to keep the serve. </a:t>
            </a:r>
          </a:p>
          <a:p>
            <a:pPr marL="387350" lvl="1" indent="-342900">
              <a:buFont typeface="Arial" panose="020B0604020202020204" pitchFamily="34" charset="0"/>
              <a:buChar char="•"/>
            </a:pPr>
            <a:r>
              <a:rPr lang="en-US" sz="2000" dirty="0"/>
              <a:t>This ensures no Unified Partner can dominate the game by keeping their service.</a:t>
            </a:r>
          </a:p>
        </p:txBody>
      </p:sp>
    </p:spTree>
    <p:extLst>
      <p:ext uri="{BB962C8B-B14F-4D97-AF65-F5344CB8AC3E}">
        <p14:creationId xmlns:p14="http://schemas.microsoft.com/office/powerpoint/2010/main" val="31531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players are players that play defensive positions only. Any team has the option to designate two Libero players on its roster for each match. There are special rules if the Libero player is injured and cannot continue. </a:t>
            </a:r>
          </a:p>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Libero jersey number(s) must be placed on the lineup sheet for the first set of the match, in addition to the numbers for the starting six players. </a:t>
            </a:r>
          </a:p>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Libero player must wear a uniform of a different and contrasting color and/or design than that of the rest of the team in order to be easily recognized on the court. </a:t>
            </a:r>
          </a:p>
        </p:txBody>
      </p:sp>
    </p:spTree>
    <p:extLst>
      <p:ext uri="{BB962C8B-B14F-4D97-AF65-F5344CB8AC3E}">
        <p14:creationId xmlns:p14="http://schemas.microsoft.com/office/powerpoint/2010/main" val="1710150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playing actions: </a:t>
            </a:r>
            <a:endParaRPr lang="en-US" sz="2400" dirty="0">
              <a:ea typeface="Calibri" panose="020F0502020204030204" pitchFamily="34" charset="0"/>
            </a:endParaRP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The Libero is allowed to replace any player in a back-row position, except in Unified Sports competition when an athlete may only replace an athlete and a partner replace a partner.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He/she is restricted to perform as a back-row player and is not allowed to complete an attack hit from anywhere (including playing court and free zone) if at the moment of the contact, the ball is entirely higher than the top of the net.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A player may not complete an attack hit from higher than the top of the net if the ball is coming from an overhead finger pass by a Libero in his/her front zone.</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The ball may be freely attacked if the Libero makes the same action from behind the front zone. </a:t>
            </a:r>
          </a:p>
        </p:txBody>
      </p:sp>
    </p:spTree>
    <p:extLst>
      <p:ext uri="{BB962C8B-B14F-4D97-AF65-F5344CB8AC3E}">
        <p14:creationId xmlns:p14="http://schemas.microsoft.com/office/powerpoint/2010/main" val="3420198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590675"/>
            <a:ext cx="7989888" cy="4614863"/>
          </a:xfrm>
        </p:spPr>
        <p:txBody>
          <a:bodyPr/>
          <a:lstStyle/>
          <a:p>
            <a:pPr marL="342900" indent="-342900">
              <a:buFont typeface="Arial" pitchFamily="34" charset="0"/>
              <a:buChar char="•"/>
            </a:pPr>
            <a:r>
              <a:rPr lang="en-US" sz="2400" dirty="0"/>
              <a:t>Team Competition</a:t>
            </a:r>
          </a:p>
          <a:p>
            <a:pPr marL="342900" indent="-342900">
              <a:buFont typeface="Arial" pitchFamily="34" charset="0"/>
              <a:buChar char="•"/>
            </a:pPr>
            <a:r>
              <a:rPr lang="en-US" sz="2400" dirty="0"/>
              <a:t>Unified Team Competition</a:t>
            </a:r>
          </a:p>
          <a:p>
            <a:pPr marL="342900" indent="-342900">
              <a:buFont typeface="Arial" pitchFamily="34" charset="0"/>
              <a:buChar char="•"/>
            </a:pPr>
            <a:r>
              <a:rPr lang="en-US" sz="2400" dirty="0"/>
              <a:t>Modified Team Competition</a:t>
            </a:r>
          </a:p>
          <a:p>
            <a:pPr marL="342900" indent="-342900">
              <a:buFont typeface="Arial" pitchFamily="34" charset="0"/>
              <a:buChar char="•"/>
            </a:pPr>
            <a:r>
              <a:rPr lang="en-US" sz="2400" dirty="0"/>
              <a:t>Individual Skills Competition</a:t>
            </a:r>
          </a:p>
        </p:txBody>
      </p:sp>
      <p:sp>
        <p:nvSpPr>
          <p:cNvPr id="5"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94" y="3664546"/>
            <a:ext cx="6907877" cy="2934183"/>
          </a:xfrm>
          <a:prstGeom prst="rect">
            <a:avLst/>
          </a:prstGeom>
        </p:spPr>
      </p:pic>
    </p:spTree>
    <p:extLst>
      <p:ext uri="{BB962C8B-B14F-4D97-AF65-F5344CB8AC3E}">
        <p14:creationId xmlns:p14="http://schemas.microsoft.com/office/powerpoint/2010/main" val="32387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Replacements: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When the Libero replaces a player in the back zone, it is not counted as a substitution.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Libero replacements are unlimited.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Only the players whom he/she replaced may replace the Libero.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Replacements may take place at the start of the set after the second referee has checked the lineup or while the ball is out of play, before the first referee blows the whistle for service. </a:t>
            </a:r>
          </a:p>
        </p:txBody>
      </p:sp>
    </p:spTree>
    <p:extLst>
      <p:ext uri="{BB962C8B-B14F-4D97-AF65-F5344CB8AC3E}">
        <p14:creationId xmlns:p14="http://schemas.microsoft.com/office/powerpoint/2010/main" val="2204718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dirty="0"/>
              <a:t>The individual Skills Contest is designed for lower ability, or new, athletes who have not yet developed the skills necessary to participate meaningfully in team competitions, and </a:t>
            </a:r>
            <a:r>
              <a:rPr lang="en-US" dirty="0" err="1"/>
              <a:t>atheltes</a:t>
            </a:r>
            <a:r>
              <a:rPr lang="en-US" dirty="0"/>
              <a:t> who use a wheelchair.  Athlete may not be assisted by coaches and modifications may be made for athletes who have visual or hearing impairments.</a:t>
            </a:r>
          </a:p>
          <a:p>
            <a:pPr marL="342900" indent="-342900">
              <a:buFont typeface="Arial" panose="020B0604020202020204" pitchFamily="34" charset="0"/>
              <a:buChar char="•"/>
            </a:pPr>
            <a:r>
              <a:rPr lang="en-US" dirty="0"/>
              <a:t>Events Include:</a:t>
            </a:r>
          </a:p>
          <a:p>
            <a:pPr lvl="2">
              <a:buFont typeface="Arial" panose="020B0604020202020204" pitchFamily="34" charset="0"/>
              <a:buChar char="•"/>
            </a:pPr>
            <a:r>
              <a:rPr lang="en-US" sz="1800" dirty="0"/>
              <a:t>Overhead Passing</a:t>
            </a:r>
          </a:p>
          <a:p>
            <a:pPr lvl="2">
              <a:buFont typeface="Arial" panose="020B0604020202020204" pitchFamily="34" charset="0"/>
              <a:buChar char="•"/>
            </a:pPr>
            <a:r>
              <a:rPr lang="en-US" sz="1800" dirty="0"/>
              <a:t>Serving</a:t>
            </a:r>
          </a:p>
          <a:p>
            <a:pPr lvl="2">
              <a:buFont typeface="Arial" panose="020B0604020202020204" pitchFamily="34" charset="0"/>
              <a:buChar char="•"/>
            </a:pPr>
            <a:r>
              <a:rPr lang="en-US" sz="1800" dirty="0"/>
              <a:t>Forearm Passing</a:t>
            </a:r>
          </a:p>
        </p:txBody>
      </p:sp>
    </p:spTree>
    <p:extLst>
      <p:ext uri="{BB962C8B-B14F-4D97-AF65-F5344CB8AC3E}">
        <p14:creationId xmlns:p14="http://schemas.microsoft.com/office/powerpoint/2010/main" val="1652321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Overhead Pass</a:t>
            </a:r>
            <a:endParaRPr lang="en-US" dirty="0"/>
          </a:p>
        </p:txBody>
      </p:sp>
      <p:pic>
        <p:nvPicPr>
          <p:cNvPr id="6" name="Picture 5">
            <a:extLst>
              <a:ext uri="{FF2B5EF4-FFF2-40B4-BE49-F238E27FC236}">
                <a16:creationId xmlns:a16="http://schemas.microsoft.com/office/drawing/2014/main" id="{220A6879-D70A-A614-F460-29E244F515E4}"/>
              </a:ext>
            </a:extLst>
          </p:cNvPr>
          <p:cNvPicPr>
            <a:picLocks noChangeAspect="1"/>
          </p:cNvPicPr>
          <p:nvPr/>
        </p:nvPicPr>
        <p:blipFill>
          <a:blip r:embed="rId2"/>
          <a:stretch>
            <a:fillRect/>
          </a:stretch>
        </p:blipFill>
        <p:spPr>
          <a:xfrm>
            <a:off x="1030619" y="1645920"/>
            <a:ext cx="7082762" cy="4572000"/>
          </a:xfrm>
          <a:prstGeom prst="rect">
            <a:avLst/>
          </a:prstGeom>
        </p:spPr>
      </p:pic>
    </p:spTree>
    <p:extLst>
      <p:ext uri="{BB962C8B-B14F-4D97-AF65-F5344CB8AC3E}">
        <p14:creationId xmlns:p14="http://schemas.microsoft.com/office/powerpoint/2010/main" val="613689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Serving</a:t>
            </a:r>
            <a:endParaRPr lang="en-US" dirty="0"/>
          </a:p>
        </p:txBody>
      </p:sp>
      <p:pic>
        <p:nvPicPr>
          <p:cNvPr id="4" name="Picture 3">
            <a:extLst>
              <a:ext uri="{FF2B5EF4-FFF2-40B4-BE49-F238E27FC236}">
                <a16:creationId xmlns:a16="http://schemas.microsoft.com/office/drawing/2014/main" id="{73E74F1B-84C2-4B13-98D5-D51C112EC95A}"/>
              </a:ext>
            </a:extLst>
          </p:cNvPr>
          <p:cNvPicPr>
            <a:picLocks noChangeAspect="1"/>
          </p:cNvPicPr>
          <p:nvPr/>
        </p:nvPicPr>
        <p:blipFill>
          <a:blip r:embed="rId2"/>
          <a:stretch>
            <a:fillRect/>
          </a:stretch>
        </p:blipFill>
        <p:spPr>
          <a:xfrm>
            <a:off x="848946" y="1628585"/>
            <a:ext cx="7446108" cy="4990718"/>
          </a:xfrm>
          <a:prstGeom prst="rect">
            <a:avLst/>
          </a:prstGeom>
        </p:spPr>
      </p:pic>
    </p:spTree>
    <p:extLst>
      <p:ext uri="{BB962C8B-B14F-4D97-AF65-F5344CB8AC3E}">
        <p14:creationId xmlns:p14="http://schemas.microsoft.com/office/powerpoint/2010/main" val="786699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Forearm Passing</a:t>
            </a:r>
            <a:endParaRPr lang="en-US" dirty="0"/>
          </a:p>
        </p:txBody>
      </p:sp>
      <p:pic>
        <p:nvPicPr>
          <p:cNvPr id="5" name="Picture 4">
            <a:extLst>
              <a:ext uri="{FF2B5EF4-FFF2-40B4-BE49-F238E27FC236}">
                <a16:creationId xmlns:a16="http://schemas.microsoft.com/office/drawing/2014/main" id="{A21DFCC6-1A87-05E1-3660-4D76584EF7A5}"/>
              </a:ext>
            </a:extLst>
          </p:cNvPr>
          <p:cNvPicPr>
            <a:picLocks noChangeAspect="1"/>
          </p:cNvPicPr>
          <p:nvPr/>
        </p:nvPicPr>
        <p:blipFill>
          <a:blip r:embed="rId2"/>
          <a:stretch>
            <a:fillRect/>
          </a:stretch>
        </p:blipFill>
        <p:spPr>
          <a:xfrm>
            <a:off x="820240" y="1654764"/>
            <a:ext cx="7503520" cy="4737192"/>
          </a:xfrm>
          <a:prstGeom prst="rect">
            <a:avLst/>
          </a:prstGeom>
        </p:spPr>
      </p:pic>
    </p:spTree>
    <p:extLst>
      <p:ext uri="{BB962C8B-B14F-4D97-AF65-F5344CB8AC3E}">
        <p14:creationId xmlns:p14="http://schemas.microsoft.com/office/powerpoint/2010/main" val="2025229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p:cNvSpPr>
          <p:nvPr>
            <p:ph type="title"/>
          </p:nvPr>
        </p:nvSpPr>
        <p:spPr>
          <a:xfrm>
            <a:off x="896938" y="442913"/>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26630" name="Rectangle 6"/>
          <p:cNvSpPr>
            <a:spLocks noGrp="1"/>
          </p:cNvSpPr>
          <p:nvPr>
            <p:ph type="body" idx="1"/>
          </p:nvPr>
        </p:nvSpPr>
        <p:spPr>
          <a:xfrm>
            <a:off x="476250" y="1590675"/>
            <a:ext cx="7980363" cy="4614863"/>
          </a:xfrm>
        </p:spPr>
        <p:txBody>
          <a:bodyPr/>
          <a:lstStyle/>
          <a:p>
            <a:pPr marL="342900" indent="-342900">
              <a:lnSpc>
                <a:spcPct val="100000"/>
              </a:lnSpc>
              <a:buFont typeface="Arial" pitchFamily="34" charset="0"/>
              <a:buChar char="•"/>
            </a:pPr>
            <a:r>
              <a:rPr lang="en-US" sz="2400" u="sng" dirty="0"/>
              <a:t>Pancake</a:t>
            </a:r>
            <a:r>
              <a:rPr lang="en-US" sz="2400" dirty="0"/>
              <a:t>- A play where a defensive player will put his/her hand down on the floor to prevent the ball from hitting the floor</a:t>
            </a:r>
          </a:p>
          <a:p>
            <a:pPr marL="342900" indent="-342900">
              <a:lnSpc>
                <a:spcPct val="100000"/>
              </a:lnSpc>
              <a:buFont typeface="Arial" pitchFamily="34" charset="0"/>
              <a:buChar char="•"/>
            </a:pPr>
            <a:r>
              <a:rPr lang="en-US" sz="2400" u="sng" dirty="0"/>
              <a:t>Pass</a:t>
            </a:r>
            <a:r>
              <a:rPr lang="en-US" sz="2400" dirty="0"/>
              <a:t>- Usually the first contact by a teammate to the setter</a:t>
            </a:r>
          </a:p>
          <a:p>
            <a:pPr marL="342900" indent="-342900">
              <a:lnSpc>
                <a:spcPct val="100000"/>
              </a:lnSpc>
              <a:buFont typeface="Arial" pitchFamily="34" charset="0"/>
              <a:buChar char="•"/>
            </a:pPr>
            <a:r>
              <a:rPr lang="en-US" sz="2400" u="sng" dirty="0"/>
              <a:t>Points to win</a:t>
            </a:r>
            <a:r>
              <a:rPr lang="en-US" sz="2400" dirty="0"/>
              <a:t>- 15, 21 or 25 points is required to win a set; in order to win, a team must be at least 2 points ahead (Competition management may determine other limits in certain situations)</a:t>
            </a:r>
          </a:p>
          <a:p>
            <a:pPr marL="342900" indent="-342900">
              <a:lnSpc>
                <a:spcPct val="100000"/>
              </a:lnSpc>
              <a:buFont typeface="Arial" pitchFamily="34" charset="0"/>
              <a:buChar char="•"/>
            </a:pPr>
            <a:r>
              <a:rPr lang="en-US" sz="2400" u="sng" dirty="0"/>
              <a:t>Rally</a:t>
            </a:r>
            <a:r>
              <a:rPr lang="en-US" sz="2400" dirty="0"/>
              <a:t>- The act of playing the ball back and forth over the net</a:t>
            </a:r>
          </a:p>
          <a:p>
            <a:pPr marL="342900" indent="-342900">
              <a:lnSpc>
                <a:spcPct val="100000"/>
              </a:lnSpc>
              <a:buFont typeface="Arial" pitchFamily="34" charset="0"/>
              <a:buChar char="•"/>
            </a:pPr>
            <a:r>
              <a:rPr lang="en-US" sz="2400" u="sng" dirty="0"/>
              <a:t>Rally Scoring</a:t>
            </a:r>
            <a:r>
              <a:rPr lang="en-US" sz="2400" dirty="0"/>
              <a:t>- Each play results in a point unless a replay is directed</a:t>
            </a:r>
          </a:p>
        </p:txBody>
      </p:sp>
    </p:spTree>
    <p:extLst>
      <p:ext uri="{BB962C8B-B14F-4D97-AF65-F5344CB8AC3E}">
        <p14:creationId xmlns:p14="http://schemas.microsoft.com/office/powerpoint/2010/main" val="186792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906463" y="481013"/>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29699" name="Rectangle 3"/>
          <p:cNvSpPr>
            <a:spLocks noGrp="1"/>
          </p:cNvSpPr>
          <p:nvPr>
            <p:ph type="body" idx="1"/>
          </p:nvPr>
        </p:nvSpPr>
        <p:spPr>
          <a:xfrm>
            <a:off x="466725" y="1619250"/>
            <a:ext cx="7989888" cy="4586288"/>
          </a:xfrm>
        </p:spPr>
        <p:txBody>
          <a:bodyPr/>
          <a:lstStyle/>
          <a:p>
            <a:pPr marL="342900" indent="-342900">
              <a:buFont typeface="Arial" pitchFamily="34" charset="0"/>
              <a:buChar char="•"/>
            </a:pPr>
            <a:r>
              <a:rPr lang="en-US" sz="2400" u="sng" dirty="0"/>
              <a:t>Replay</a:t>
            </a:r>
            <a:r>
              <a:rPr lang="en-US" sz="2400" dirty="0"/>
              <a:t>- When an official instructs the team to play over the previous point due to an error or other reasons  </a:t>
            </a:r>
          </a:p>
          <a:p>
            <a:pPr marL="342900" indent="-342900">
              <a:buFont typeface="Arial" pitchFamily="34" charset="0"/>
              <a:buChar char="•"/>
            </a:pPr>
            <a:r>
              <a:rPr lang="en-US" sz="2400" u="sng" dirty="0"/>
              <a:t>Serve</a:t>
            </a:r>
            <a:r>
              <a:rPr lang="en-US" sz="2400" dirty="0"/>
              <a:t>- The technique of putting the ball into play</a:t>
            </a:r>
          </a:p>
          <a:p>
            <a:pPr marL="342900" indent="-342900">
              <a:buFont typeface="Arial" pitchFamily="34" charset="0"/>
              <a:buChar char="•"/>
            </a:pPr>
            <a:r>
              <a:rPr lang="en-US" sz="2400" u="sng" dirty="0"/>
              <a:t>Setter</a:t>
            </a:r>
            <a:r>
              <a:rPr lang="en-US" sz="2400" dirty="0"/>
              <a:t>- A player (usually the second team contact) who delivers the ball to a hitter </a:t>
            </a:r>
          </a:p>
          <a:p>
            <a:pPr marL="342900" indent="-342900">
              <a:buFont typeface="Arial" pitchFamily="34" charset="0"/>
              <a:buChar char="•"/>
            </a:pPr>
            <a:r>
              <a:rPr lang="en-US" sz="2400" u="sng" dirty="0"/>
              <a:t>Side Out/Rotate</a:t>
            </a:r>
            <a:r>
              <a:rPr lang="en-US" sz="2400" dirty="0"/>
              <a:t>- When the team wins the serve from the opposing team, the team will rotate one position clockwise, often referred to as a Side Out</a:t>
            </a:r>
          </a:p>
          <a:p>
            <a:pPr marL="342900" indent="-342900">
              <a:buFont typeface="Arial" pitchFamily="34" charset="0"/>
              <a:buChar char="•"/>
            </a:pPr>
            <a:endParaRPr lang="en-US" sz="2300" dirty="0"/>
          </a:p>
        </p:txBody>
      </p:sp>
    </p:spTree>
    <p:extLst>
      <p:ext uri="{BB962C8B-B14F-4D97-AF65-F5344CB8AC3E}">
        <p14:creationId xmlns:p14="http://schemas.microsoft.com/office/powerpoint/2010/main" val="33859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5988" y="500063"/>
            <a:ext cx="7051823" cy="1046064"/>
          </a:xfrm>
        </p:spPr>
        <p:txBody>
          <a:bodyPr/>
          <a:lstStyle/>
          <a:p>
            <a:pPr algn="ctr" eaLnBrk="1" hangingPunct="1"/>
            <a:r>
              <a:rPr lang="en-US" dirty="0">
                <a:effectLst>
                  <a:outerShdw blurRad="38100" dist="38100" dir="2700000" algn="tl">
                    <a:srgbClr val="000000">
                      <a:alpha val="43137"/>
                    </a:srgbClr>
                  </a:outerShdw>
                </a:effectLst>
              </a:rPr>
              <a:t>Uniforms</a:t>
            </a:r>
          </a:p>
        </p:txBody>
      </p:sp>
      <p:sp>
        <p:nvSpPr>
          <p:cNvPr id="7171" name="Content Placeholder 2"/>
          <p:cNvSpPr>
            <a:spLocks noGrp="1"/>
          </p:cNvSpPr>
          <p:nvPr>
            <p:ph idx="1"/>
          </p:nvPr>
        </p:nvSpPr>
        <p:spPr>
          <a:xfrm>
            <a:off x="498475" y="1546127"/>
            <a:ext cx="8147050" cy="4975323"/>
          </a:xfrm>
        </p:spPr>
        <p:txBody>
          <a:bodyPr/>
          <a:lstStyle/>
          <a:p>
            <a:pPr marL="342900" indent="-342900" eaLnBrk="1" hangingPunct="1">
              <a:lnSpc>
                <a:spcPct val="90000"/>
              </a:lnSpc>
              <a:buFont typeface="Arial" pitchFamily="34" charset="0"/>
              <a:buChar char="•"/>
            </a:pPr>
            <a:r>
              <a:rPr lang="en-US" sz="2400" dirty="0"/>
              <a:t>Team uniforms consist of a jersey, shorts, socks and athletic shoes. </a:t>
            </a:r>
          </a:p>
          <a:p>
            <a:pPr marL="342900" indent="-342900" eaLnBrk="1" hangingPunct="1">
              <a:lnSpc>
                <a:spcPct val="90000"/>
              </a:lnSpc>
              <a:buFont typeface="Arial" pitchFamily="34" charset="0"/>
              <a:buChar char="•"/>
            </a:pPr>
            <a:r>
              <a:rPr lang="en-US" sz="2400" dirty="0"/>
              <a:t>Knee pads are recommended, but not required. </a:t>
            </a:r>
          </a:p>
          <a:p>
            <a:pPr marL="342900" indent="-342900">
              <a:lnSpc>
                <a:spcPct val="90000"/>
              </a:lnSpc>
              <a:buFont typeface="Arial" pitchFamily="34" charset="0"/>
              <a:buChar char="•"/>
            </a:pPr>
            <a:r>
              <a:rPr lang="en-US" sz="2400" dirty="0"/>
              <a:t>Numbers should be on the front and back center of the uniform and be of a contrasting color of the uniform color. </a:t>
            </a:r>
          </a:p>
          <a:p>
            <a:pPr marL="387350" lvl="1" indent="-342900">
              <a:lnSpc>
                <a:spcPct val="90000"/>
              </a:lnSpc>
              <a:buFont typeface="Arial" pitchFamily="34" charset="0"/>
              <a:buChar char="•"/>
            </a:pPr>
            <a:r>
              <a:rPr lang="en-US" sz="2000" dirty="0"/>
              <a:t>Legal uniform numbers should range from 1-99. </a:t>
            </a:r>
          </a:p>
          <a:p>
            <a:pPr marL="342900" indent="-342900" eaLnBrk="1" hangingPunct="1">
              <a:lnSpc>
                <a:spcPct val="90000"/>
              </a:lnSpc>
              <a:buFont typeface="Arial" pitchFamily="34" charset="0"/>
              <a:buChar char="•"/>
            </a:pPr>
            <a:r>
              <a:rPr lang="en-US" sz="2400" dirty="0"/>
              <a:t>All athletes on a team wearing undergarments including t-shirs, tights or compression shorts must have like colored undergarments.</a:t>
            </a:r>
          </a:p>
          <a:p>
            <a:pPr marL="342900" indent="-342900" eaLnBrk="1" hangingPunct="1">
              <a:lnSpc>
                <a:spcPct val="90000"/>
              </a:lnSpc>
              <a:buFont typeface="Arial" pitchFamily="34" charset="0"/>
              <a:buChar char="•"/>
            </a:pPr>
            <a:r>
              <a:rPr lang="en-US" sz="2400" dirty="0"/>
              <a:t>Jewelry, hats, visors and bandanas are prohibited.</a:t>
            </a:r>
          </a:p>
          <a:p>
            <a:pPr marL="342900" indent="-342900" eaLnBrk="1" hangingPunct="1">
              <a:lnSpc>
                <a:spcPct val="90000"/>
              </a:lnSpc>
              <a:buFont typeface="Arial" pitchFamily="34" charset="0"/>
              <a:buChar char="•"/>
            </a:pPr>
            <a:r>
              <a:rPr lang="en-US" sz="2400" dirty="0"/>
              <a:t>Denim is not allowed to be worn during competition.</a:t>
            </a:r>
          </a:p>
        </p:txBody>
      </p:sp>
    </p:spTree>
    <p:extLst>
      <p:ext uri="{BB962C8B-B14F-4D97-AF65-F5344CB8AC3E}">
        <p14:creationId xmlns:p14="http://schemas.microsoft.com/office/powerpoint/2010/main" val="10261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619250"/>
            <a:ext cx="8094663" cy="4586288"/>
          </a:xfrm>
        </p:spPr>
        <p:txBody>
          <a:bodyPr/>
          <a:lstStyle/>
          <a:p>
            <a:pPr marL="342900" indent="-342900">
              <a:buFont typeface="Arial" panose="020B0604020202020204" pitchFamily="34" charset="0"/>
              <a:buChar char="•"/>
            </a:pPr>
            <a:r>
              <a:rPr lang="en-US" sz="2400" dirty="0"/>
              <a:t>All team uniforms must have the Special Olympics Logo adorned somewhere on the jersey. </a:t>
            </a:r>
          </a:p>
          <a:p>
            <a:pPr marL="387350" lvl="1" indent="-342900">
              <a:buFont typeface="Arial" panose="020B0604020202020204" pitchFamily="34" charset="0"/>
              <a:buChar char="•"/>
            </a:pPr>
            <a:r>
              <a:rPr lang="en-US" sz="2000" dirty="0"/>
              <a:t>Logos may be placed on the front, back or sleeve and may be located on the top or bottom of the uniform and should be visible.</a:t>
            </a:r>
          </a:p>
          <a:p>
            <a:pPr marL="387350" lvl="1" indent="-342900">
              <a:buFont typeface="Arial" panose="020B0604020202020204" pitchFamily="34" charset="0"/>
              <a:buChar char="•"/>
            </a:pPr>
            <a:r>
              <a:rPr lang="en-US" sz="2000" dirty="0"/>
              <a:t>Logos may be screen printed or embroidered or may be part of a patch or sticker. </a:t>
            </a:r>
          </a:p>
          <a:p>
            <a:endParaRPr lang="en-US" sz="2300" dirty="0"/>
          </a:p>
        </p:txBody>
      </p:sp>
      <p:sp>
        <p:nvSpPr>
          <p:cNvPr id="6" name="Title 1"/>
          <p:cNvSpPr>
            <a:spLocks noGrp="1"/>
          </p:cNvSpPr>
          <p:nvPr>
            <p:ph type="title"/>
          </p:nvPr>
        </p:nvSpPr>
        <p:spPr>
          <a:xfrm>
            <a:off x="915988" y="500063"/>
            <a:ext cx="7051823" cy="1046064"/>
          </a:xfrm>
        </p:spPr>
        <p:txBody>
          <a:bodyPr/>
          <a:lstStyle/>
          <a:p>
            <a:pPr algn="ctr" eaLnBrk="1" hangingPunct="1"/>
            <a:r>
              <a:rPr lang="en-US" dirty="0">
                <a:effectLst>
                  <a:outerShdw blurRad="38100" dist="38100" dir="2700000" algn="tl">
                    <a:srgbClr val="000000">
                      <a:alpha val="43137"/>
                    </a:srgbClr>
                  </a:outerShdw>
                </a:effectLst>
              </a:rPr>
              <a:t>Uniforms</a:t>
            </a:r>
          </a:p>
        </p:txBody>
      </p:sp>
      <p:pic>
        <p:nvPicPr>
          <p:cNvPr id="1026" name="Picture 2" descr="\\somi-refe\Event-Pictures\Summer Games\2013\Volleyball\IMG_8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4082796"/>
            <a:ext cx="39433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Team Size</a:t>
            </a:r>
          </a:p>
        </p:txBody>
      </p:sp>
      <p:sp>
        <p:nvSpPr>
          <p:cNvPr id="8195" name="Content Placeholder 2"/>
          <p:cNvSpPr>
            <a:spLocks noGrp="1"/>
          </p:cNvSpPr>
          <p:nvPr>
            <p:ph idx="1"/>
          </p:nvPr>
        </p:nvSpPr>
        <p:spPr>
          <a:xfrm>
            <a:off x="476250" y="1609725"/>
            <a:ext cx="7980363" cy="4595813"/>
          </a:xfrm>
        </p:spPr>
        <p:txBody>
          <a:bodyPr/>
          <a:lstStyle/>
          <a:p>
            <a:pPr marL="342900" indent="-342900" eaLnBrk="1" hangingPunct="1">
              <a:buFont typeface="Arial" pitchFamily="34" charset="0"/>
              <a:buChar char="•"/>
            </a:pPr>
            <a:r>
              <a:rPr lang="en-US" sz="2400" dirty="0"/>
              <a:t>Volleyball rosters must have a minimum of 7 players and a maximum of 12 players.</a:t>
            </a:r>
          </a:p>
          <a:p>
            <a:pPr marL="387350" lvl="1" indent="-342900">
              <a:buFont typeface="Arial" pitchFamily="34" charset="0"/>
              <a:buChar char="•"/>
            </a:pPr>
            <a:r>
              <a:rPr lang="en-US" sz="2000" dirty="0"/>
              <a:t>A game must start with 6 players present but can continue with fewer due to injury or ejection. </a:t>
            </a:r>
          </a:p>
          <a:p>
            <a:pPr marL="342900" indent="-342900" eaLnBrk="1" hangingPunct="1">
              <a:buFont typeface="Arial" pitchFamily="34" charset="0"/>
              <a:buChar char="•"/>
            </a:pPr>
            <a:r>
              <a:rPr lang="en-US" sz="2400" dirty="0"/>
              <a:t>There are six players on the court for each team during match play.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177712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Substitutions</a:t>
            </a:r>
          </a:p>
        </p:txBody>
      </p:sp>
      <p:sp>
        <p:nvSpPr>
          <p:cNvPr id="8195" name="Content Placeholder 2"/>
          <p:cNvSpPr>
            <a:spLocks noGrp="1"/>
          </p:cNvSpPr>
          <p:nvPr>
            <p:ph idx="1"/>
          </p:nvPr>
        </p:nvSpPr>
        <p:spPr>
          <a:xfrm>
            <a:off x="476250" y="1609725"/>
            <a:ext cx="7980363" cy="4595813"/>
          </a:xfrm>
        </p:spPr>
        <p:txBody>
          <a:bodyPr/>
          <a:lstStyle/>
          <a:p>
            <a:pPr marL="342900" indent="-342900" eaLnBrk="1" hangingPunct="1">
              <a:buFont typeface="Arial" pitchFamily="34" charset="0"/>
              <a:buChar char="•"/>
            </a:pPr>
            <a:r>
              <a:rPr lang="en-US" sz="2400" dirty="0"/>
              <a:t>A team is allowed a total of 12 substitutions per set; each player may substitute in a max of 3 times per set.</a:t>
            </a:r>
          </a:p>
          <a:p>
            <a:pPr marL="387350" lvl="1" indent="-342900">
              <a:buFont typeface="Arial" pitchFamily="34" charset="0"/>
              <a:buChar char="•"/>
            </a:pPr>
            <a:r>
              <a:rPr lang="en-US" sz="2000" dirty="0"/>
              <a:t>Starting a set constitutes one of the entries.</a:t>
            </a:r>
          </a:p>
          <a:p>
            <a:pPr marL="387350" lvl="1" indent="-342900">
              <a:buFont typeface="Arial" pitchFamily="34" charset="0"/>
              <a:buChar char="•"/>
            </a:pPr>
            <a:r>
              <a:rPr lang="en-US" sz="2000" dirty="0"/>
              <a:t>Players who re-enter the set must assume their original position in the serving order in relation to their teammates.  </a:t>
            </a:r>
          </a:p>
          <a:p>
            <a:pPr marL="387350" lvl="1" indent="-342900">
              <a:buFont typeface="Arial" pitchFamily="34" charset="0"/>
              <a:buChar char="•"/>
            </a:pPr>
            <a:r>
              <a:rPr lang="en-US" sz="2000" dirty="0"/>
              <a:t>Substitutes may take place at the start of each set, or when the ball is out of play after a point has been scored.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1840001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96938" y="490538"/>
            <a:ext cx="7051823" cy="1046064"/>
          </a:xfrm>
        </p:spPr>
        <p:txBody>
          <a:bodyPr/>
          <a:lstStyle/>
          <a:p>
            <a:pPr algn="ctr" eaLnBrk="1" hangingPunct="1"/>
            <a:r>
              <a:rPr lang="en-US" dirty="0">
                <a:effectLst>
                  <a:outerShdw blurRad="38100" dist="38100" dir="2700000" algn="tl">
                    <a:srgbClr val="000000">
                      <a:alpha val="43137"/>
                    </a:srgbClr>
                  </a:outerShdw>
                </a:effectLst>
              </a:rPr>
              <a:t>Volleyball Court</a:t>
            </a:r>
          </a:p>
        </p:txBody>
      </p:sp>
      <p:sp>
        <p:nvSpPr>
          <p:cNvPr id="9219" name="Content Placeholder 2"/>
          <p:cNvSpPr>
            <a:spLocks noGrp="1"/>
          </p:cNvSpPr>
          <p:nvPr>
            <p:ph idx="1"/>
          </p:nvPr>
        </p:nvSpPr>
        <p:spPr>
          <a:xfrm>
            <a:off x="498475" y="1609725"/>
            <a:ext cx="8178800" cy="4516438"/>
          </a:xfrm>
        </p:spPr>
        <p:txBody>
          <a:bodyPr/>
          <a:lstStyle/>
          <a:p>
            <a:pPr marL="342900" indent="-342900" eaLnBrk="1" hangingPunct="1">
              <a:buFont typeface="Arial" pitchFamily="34" charset="0"/>
              <a:buChar char="•"/>
            </a:pPr>
            <a:r>
              <a:rPr lang="en-US" sz="2300" dirty="0"/>
              <a:t>Court size: 59 feet long by 29 feet 6 inches wide. </a:t>
            </a:r>
          </a:p>
          <a:p>
            <a:pPr marL="342900" indent="-342900" eaLnBrk="1" hangingPunct="1">
              <a:buFont typeface="Arial" pitchFamily="34" charset="0"/>
              <a:buChar char="•"/>
            </a:pPr>
            <a:r>
              <a:rPr lang="en-US" sz="2300" dirty="0"/>
              <a:t>Net Height: </a:t>
            </a:r>
          </a:p>
          <a:p>
            <a:pPr marL="387350" lvl="1" indent="-342900">
              <a:buFont typeface="Arial" pitchFamily="34" charset="0"/>
              <a:buChar char="•"/>
            </a:pPr>
            <a:r>
              <a:rPr lang="en-US" sz="2000" dirty="0"/>
              <a:t>Traditional Male, Co-ed &amp; </a:t>
            </a:r>
            <a:r>
              <a:rPr lang="en-US" sz="2000" dirty="0" err="1"/>
              <a:t>Unfied</a:t>
            </a:r>
            <a:r>
              <a:rPr lang="en-US" sz="2000" dirty="0"/>
              <a:t>: 7 feet 11 5/8 inches. </a:t>
            </a:r>
          </a:p>
          <a:p>
            <a:pPr marL="387350" lvl="1" indent="-342900">
              <a:buFont typeface="Arial" pitchFamily="34" charset="0"/>
              <a:buChar char="•"/>
            </a:pPr>
            <a:r>
              <a:rPr lang="en-US" sz="2000" dirty="0"/>
              <a:t>Traditional Female &amp; Modified: 7 feet 4 1/8 inches.</a:t>
            </a:r>
          </a:p>
          <a:p>
            <a:pPr marL="342900" indent="-342900" eaLnBrk="1" hangingPunct="1">
              <a:buFont typeface="Arial" pitchFamily="34" charset="0"/>
              <a:buChar char="•"/>
            </a:pPr>
            <a:r>
              <a:rPr lang="en-US" sz="2300" dirty="0"/>
              <a:t>Service line: </a:t>
            </a:r>
          </a:p>
          <a:p>
            <a:pPr marL="387350" lvl="1" indent="-342900">
              <a:buFont typeface="Arial" pitchFamily="34" charset="0"/>
              <a:buChar char="•"/>
            </a:pPr>
            <a:r>
              <a:rPr lang="en-US" sz="2000" dirty="0"/>
              <a:t>Traditional Male, Traditional Female &amp; Unified: 29 feet 6 inches from the net (back of court line).</a:t>
            </a:r>
          </a:p>
          <a:p>
            <a:pPr marL="387350" lvl="1" indent="-342900">
              <a:buFont typeface="Arial" pitchFamily="34" charset="0"/>
              <a:buChar char="•"/>
            </a:pPr>
            <a:r>
              <a:rPr lang="en-US" sz="2000" dirty="0"/>
              <a:t>Modified: 14 feet 9 inches from the net.</a:t>
            </a:r>
          </a:p>
          <a:p>
            <a:pPr marL="342900" indent="-342900" eaLnBrk="1" hangingPunct="1">
              <a:buFont typeface="Arial" panose="020B0604020202020204" pitchFamily="34" charset="0"/>
              <a:buChar char="•"/>
            </a:pPr>
            <a:r>
              <a:rPr lang="en-US" sz="2300" dirty="0"/>
              <a:t>A regulation size volleyball is used for Traditional and Unified divisions.  </a:t>
            </a:r>
          </a:p>
        </p:txBody>
      </p:sp>
    </p:spTree>
    <p:extLst>
      <p:ext uri="{BB962C8B-B14F-4D97-AF65-F5344CB8AC3E}">
        <p14:creationId xmlns:p14="http://schemas.microsoft.com/office/powerpoint/2010/main" val="154137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All matches, including modified matches, will utilize Rally Scoring. You need not to be serving to score a point.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Traditional and Unified division matches will play the best 3 out of 5 sets, with the winner being the team who wins three sets.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Modified division matches will play the best 2 out of 3 sets, with the winner being the team who wins two sets.</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 playoff set is considered a match, and only one game will be played. </a:t>
            </a:r>
          </a:p>
        </p:txBody>
      </p:sp>
    </p:spTree>
    <p:extLst>
      <p:ext uri="{BB962C8B-B14F-4D97-AF65-F5344CB8AC3E}">
        <p14:creationId xmlns:p14="http://schemas.microsoft.com/office/powerpoint/2010/main" val="4134822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Traditional and Unified division matches a set is won by the team that scores 25 or more points with a two-point advantage. In the case of a 24-24 tie, play is continued until a 2-point lead is achieved.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Modified division matches a set is won by the team that scores 21 or more points with a two-point advantage. In the case of a 20-20 tie, play is continued until a 2-point lead is achieved.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the case of a 1-1 (modified) or 2-2 (traditional and Unified) set tie, the deciding set (3rd or 5th) is played as a tiebreaker with rally point scoring procedures to 15 points and no point cap.  </a:t>
            </a:r>
          </a:p>
        </p:txBody>
      </p:sp>
    </p:spTree>
    <p:extLst>
      <p:ext uri="{BB962C8B-B14F-4D97-AF65-F5344CB8AC3E}">
        <p14:creationId xmlns:p14="http://schemas.microsoft.com/office/powerpoint/2010/main" val="414152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727</TotalTime>
  <Words>1803</Words>
  <Application>Microsoft Office PowerPoint</Application>
  <PresentationFormat>On-screen Show (4:3)</PresentationFormat>
  <Paragraphs>117</Paragraphs>
  <Slides>26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Aptos</vt:lpstr>
      <vt:lpstr>Arial</vt:lpstr>
      <vt:lpstr>Calibri</vt:lpstr>
      <vt:lpstr>Gill Sans</vt:lpstr>
      <vt:lpstr>Helvetica Neue</vt:lpstr>
      <vt:lpstr>Ubuntu</vt:lpstr>
      <vt:lpstr>Ubuntu Light</vt:lpstr>
      <vt:lpstr>SO_AP_Presentation</vt:lpstr>
      <vt:lpstr>Body White copy</vt:lpstr>
      <vt:lpstr>Blank</vt:lpstr>
      <vt:lpstr>1_Blank</vt:lpstr>
      <vt:lpstr>Volleyball Official Rules</vt:lpstr>
      <vt:lpstr>Events Offered</vt:lpstr>
      <vt:lpstr>Uniforms</vt:lpstr>
      <vt:lpstr>Uniforms</vt:lpstr>
      <vt:lpstr>Team Size</vt:lpstr>
      <vt:lpstr>Substitutions</vt:lpstr>
      <vt:lpstr>Volleyball Court</vt:lpstr>
      <vt:lpstr>Scoring</vt:lpstr>
      <vt:lpstr>Scoring</vt:lpstr>
      <vt:lpstr>Scoring</vt:lpstr>
      <vt:lpstr>Scoring</vt:lpstr>
      <vt:lpstr>Game Rules</vt:lpstr>
      <vt:lpstr>Game Rules</vt:lpstr>
      <vt:lpstr>Game Rules</vt:lpstr>
      <vt:lpstr>Modified Volleyball</vt:lpstr>
      <vt:lpstr>Unified Volleyball</vt:lpstr>
      <vt:lpstr>Unified Volleyball</vt:lpstr>
      <vt:lpstr>Libero</vt:lpstr>
      <vt:lpstr>Libero</vt:lpstr>
      <vt:lpstr>Libero</vt:lpstr>
      <vt:lpstr>Individual Skills Contest</vt:lpstr>
      <vt:lpstr>Individual Skills Contest Overhead Pass</vt:lpstr>
      <vt:lpstr>Individual Skills Contest Serving</vt:lpstr>
      <vt:lpstr>Individual Skills Contest Forearm Passing</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Caudle, Nick</cp:lastModifiedBy>
  <cp:revision>62</cp:revision>
  <dcterms:created xsi:type="dcterms:W3CDTF">2012-05-09T16:21:13Z</dcterms:created>
  <dcterms:modified xsi:type="dcterms:W3CDTF">2024-05-16T18:24:57Z</dcterms:modified>
</cp:coreProperties>
</file>